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 id="2147483696" r:id="rId2"/>
    <p:sldMasterId id="2147483715" r:id="rId3"/>
    <p:sldMasterId id="2147483728" r:id="rId4"/>
    <p:sldMasterId id="2147483745" r:id="rId5"/>
  </p:sldMasterIdLst>
  <p:notesMasterIdLst>
    <p:notesMasterId r:id="rId53"/>
  </p:notesMasterIdLst>
  <p:sldIdLst>
    <p:sldId id="317" r:id="rId6"/>
    <p:sldId id="262" r:id="rId7"/>
    <p:sldId id="268" r:id="rId8"/>
    <p:sldId id="271" r:id="rId9"/>
    <p:sldId id="274" r:id="rId10"/>
    <p:sldId id="280" r:id="rId11"/>
    <p:sldId id="283" r:id="rId12"/>
    <p:sldId id="286" r:id="rId13"/>
    <p:sldId id="289" r:id="rId14"/>
    <p:sldId id="303" r:id="rId15"/>
    <p:sldId id="304" r:id="rId16"/>
    <p:sldId id="265" r:id="rId17"/>
    <p:sldId id="305" r:id="rId18"/>
    <p:sldId id="322" r:id="rId19"/>
    <p:sldId id="311" r:id="rId20"/>
    <p:sldId id="320" r:id="rId21"/>
    <p:sldId id="321" r:id="rId22"/>
    <p:sldId id="301" r:id="rId23"/>
    <p:sldId id="307" r:id="rId24"/>
    <p:sldId id="295" r:id="rId25"/>
    <p:sldId id="324" r:id="rId26"/>
    <p:sldId id="323" r:id="rId27"/>
    <p:sldId id="325" r:id="rId28"/>
    <p:sldId id="326" r:id="rId29"/>
    <p:sldId id="351" r:id="rId30"/>
    <p:sldId id="353" r:id="rId31"/>
    <p:sldId id="329" r:id="rId32"/>
    <p:sldId id="330" r:id="rId33"/>
    <p:sldId id="331" r:id="rId34"/>
    <p:sldId id="332" r:id="rId35"/>
    <p:sldId id="354" r:id="rId36"/>
    <p:sldId id="355" r:id="rId37"/>
    <p:sldId id="335" r:id="rId38"/>
    <p:sldId id="336" r:id="rId39"/>
    <p:sldId id="337" r:id="rId40"/>
    <p:sldId id="356" r:id="rId41"/>
    <p:sldId id="339" r:id="rId42"/>
    <p:sldId id="340" r:id="rId43"/>
    <p:sldId id="341" r:id="rId44"/>
    <p:sldId id="342" r:id="rId45"/>
    <p:sldId id="357" r:id="rId46"/>
    <p:sldId id="344" r:id="rId47"/>
    <p:sldId id="345" r:id="rId48"/>
    <p:sldId id="346" r:id="rId49"/>
    <p:sldId id="358" r:id="rId50"/>
    <p:sldId id="360" r:id="rId51"/>
    <p:sldId id="350" r:id="rId52"/>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57687" autoAdjust="0"/>
  </p:normalViewPr>
  <p:slideViewPr>
    <p:cSldViewPr>
      <p:cViewPr varScale="1">
        <p:scale>
          <a:sx n="64" d="100"/>
          <a:sy n="64" d="100"/>
        </p:scale>
        <p:origin x="1458" y="72"/>
      </p:cViewPr>
      <p:guideLst/>
    </p:cSldViewPr>
  </p:slideViewPr>
  <p:notesTextViewPr>
    <p:cViewPr>
      <p:scale>
        <a:sx n="1" d="1"/>
        <a:sy n="1" d="1"/>
      </p:scale>
      <p:origin x="0" y="0"/>
    </p:cViewPr>
  </p:notesTextViewPr>
  <p:sorterViewPr>
    <p:cViewPr>
      <p:scale>
        <a:sx n="100" d="100"/>
        <a:sy n="100" d="100"/>
      </p:scale>
      <p:origin x="0" y="-1308"/>
    </p:cViewPr>
  </p:sorterViewPr>
  <p:notesViewPr>
    <p:cSldViewPr>
      <p:cViewPr>
        <p:scale>
          <a:sx n="66" d="100"/>
          <a:sy n="66" d="100"/>
        </p:scale>
        <p:origin x="4290" y="6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tx>
            <c:strRef>
              <c:f>Sheet1!$B$1</c:f>
              <c:strCache>
                <c:ptCount val="1"/>
                <c:pt idx="0">
                  <c:v>列1</c:v>
                </c:pt>
              </c:strCache>
            </c:strRef>
          </c:tx>
          <c:dPt>
            <c:idx val="0"/>
            <c:bubble3D val="0"/>
            <c:spPr>
              <a:solidFill>
                <a:srgbClr val="FF9900"/>
              </a:solidFill>
              <a:ln w="57150">
                <a:solidFill>
                  <a:schemeClr val="bg1"/>
                </a:solidFill>
              </a:ln>
            </c:spPr>
            <c:extLst>
              <c:ext xmlns:c16="http://schemas.microsoft.com/office/drawing/2014/chart" uri="{C3380CC4-5D6E-409C-BE32-E72D297353CC}">
                <c16:uniqueId val="{00000001-6DF5-45B7-844D-C1D1697B15EA}"/>
              </c:ext>
            </c:extLst>
          </c:dPt>
          <c:dPt>
            <c:idx val="1"/>
            <c:bubble3D val="0"/>
            <c:spPr>
              <a:solidFill>
                <a:srgbClr val="0070C0"/>
              </a:solidFill>
              <a:ln w="57150">
                <a:solidFill>
                  <a:schemeClr val="bg1"/>
                </a:solidFill>
              </a:ln>
            </c:spPr>
            <c:extLst>
              <c:ext xmlns:c16="http://schemas.microsoft.com/office/drawing/2014/chart" uri="{C3380CC4-5D6E-409C-BE32-E72D297353CC}">
                <c16:uniqueId val="{00000003-6DF5-45B7-844D-C1D1697B15EA}"/>
              </c:ext>
            </c:extLst>
          </c:dPt>
          <c:cat>
            <c:strRef>
              <c:f>Sheet1!$A$2:$A$3</c:f>
              <c:strCache>
                <c:ptCount val="2"/>
                <c:pt idx="0">
                  <c:v>治る</c:v>
                </c:pt>
                <c:pt idx="1">
                  <c:v>治らない</c:v>
                </c:pt>
              </c:strCache>
            </c:strRef>
          </c:cat>
          <c:val>
            <c:numRef>
              <c:f>Sheet1!$B$2:$B$3</c:f>
              <c:numCache>
                <c:formatCode>General</c:formatCode>
                <c:ptCount val="2"/>
                <c:pt idx="0">
                  <c:v>95</c:v>
                </c:pt>
                <c:pt idx="1">
                  <c:v>5</c:v>
                </c:pt>
              </c:numCache>
            </c:numRef>
          </c:val>
          <c:extLst>
            <c:ext xmlns:c16="http://schemas.microsoft.com/office/drawing/2014/chart" uri="{C3380CC4-5D6E-409C-BE32-E72D297353CC}">
              <c16:uniqueId val="{00000004-6DF5-45B7-844D-C1D1697B15EA}"/>
            </c:ext>
          </c:extLst>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1800" smtId="4294967295"/>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4894679" cy="490103"/>
          </a:xfrm>
          <a:prstGeom prst="rect">
            <a:avLst/>
          </a:prstGeom>
        </p:spPr>
        <p:txBody>
          <a:bodyPr vert="horz" lIns="96400" tIns="48200" rIns="96400" bIns="48200" rtlCol="0"/>
          <a:lstStyle>
            <a:lvl1pPr algn="l">
              <a:defRPr sz="1900">
                <a:latin typeface="AR丸ゴシック体E" panose="020F0909000000000000" pitchFamily="49" charset="-128"/>
                <a:ea typeface="AR丸ゴシック体E" panose="020F0909000000000000" pitchFamily="49" charset="-128"/>
              </a:defRPr>
            </a:lvl1pPr>
          </a:lstStyle>
          <a:p>
            <a:r>
              <a:rPr kumimoji="1" lang="ja-JP" altLang="en-US"/>
              <a:t>「がんについて知ろう」奈良県教育委員会</a:t>
            </a:r>
            <a:endParaRPr kumimoji="1" lang="ja-JP" altLang="en-US" dirty="0"/>
          </a:p>
        </p:txBody>
      </p:sp>
      <p:sp>
        <p:nvSpPr>
          <p:cNvPr id="4" name="スライド イメージ プレースホルダー 3"/>
          <p:cNvSpPr>
            <a:spLocks noGrp="1" noRot="1" noChangeAspect="1"/>
          </p:cNvSpPr>
          <p:nvPr>
            <p:ph type="sldImg" idx="2"/>
          </p:nvPr>
        </p:nvSpPr>
        <p:spPr>
          <a:xfrm>
            <a:off x="366713" y="603250"/>
            <a:ext cx="6370637" cy="4778375"/>
          </a:xfrm>
          <a:prstGeom prst="rect">
            <a:avLst/>
          </a:prstGeom>
          <a:noFill/>
          <a:ln w="12700">
            <a:solidFill>
              <a:prstClr val="black"/>
            </a:solidFill>
          </a:ln>
        </p:spPr>
      </p:sp>
      <p:sp>
        <p:nvSpPr>
          <p:cNvPr id="5" name="ノート プレースホルダー 4"/>
          <p:cNvSpPr>
            <a:spLocks noGrp="1"/>
          </p:cNvSpPr>
          <p:nvPr>
            <p:ph type="body" sz="quarter" idx="3"/>
          </p:nvPr>
        </p:nvSpPr>
        <p:spPr>
          <a:xfrm>
            <a:off x="270001" y="5493809"/>
            <a:ext cx="6638656" cy="4543601"/>
          </a:xfrm>
          <a:prstGeom prst="rect">
            <a:avLst/>
          </a:prstGeom>
        </p:spPr>
        <p:txBody>
          <a:bodyPr vert="horz" lIns="96400" tIns="48200" rIns="96400" bIns="4820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6"/>
          <p:cNvSpPr>
            <a:spLocks noGrp="1"/>
          </p:cNvSpPr>
          <p:nvPr>
            <p:ph type="sldNum" sz="quarter" idx="5"/>
          </p:nvPr>
        </p:nvSpPr>
        <p:spPr>
          <a:xfrm>
            <a:off x="5878570" y="9744511"/>
            <a:ext cx="1030088" cy="292899"/>
          </a:xfrm>
          <a:prstGeom prst="rect">
            <a:avLst/>
          </a:prstGeom>
        </p:spPr>
        <p:txBody>
          <a:bodyPr vert="horz" lIns="96400" tIns="48200" rIns="96400" bIns="48200" rtlCol="0" anchor="b"/>
          <a:lstStyle>
            <a:lvl1pPr algn="r">
              <a:defRPr sz="1200"/>
            </a:lvl1pPr>
          </a:lstStyle>
          <a:p>
            <a:fld id="{96BBB197-2DF4-4E91-A988-03D69B58B699}" type="slidenum">
              <a:rPr kumimoji="1" lang="ja-JP" altLang="en-US" smtClean="0"/>
              <a:t>‹#›</a:t>
            </a:fld>
            <a:endParaRPr kumimoji="1" lang="ja-JP" altLang="en-US"/>
          </a:p>
        </p:txBody>
      </p:sp>
    </p:spTree>
    <p:extLst>
      <p:ext uri="{BB962C8B-B14F-4D97-AF65-F5344CB8AC3E}">
        <p14:creationId xmlns:p14="http://schemas.microsoft.com/office/powerpoint/2010/main" val="236664661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2000" kern="1200">
        <a:solidFill>
          <a:schemeClr val="tx1"/>
        </a:solidFill>
        <a:latin typeface="AR丸ゴシック体E" panose="020F0909000000000000" pitchFamily="49" charset="-128"/>
        <a:ea typeface="AR丸ゴシック体E" panose="020F0909000000000000" pitchFamily="49" charset="-128"/>
        <a:cs typeface="+mn-cs"/>
      </a:defRPr>
    </a:lvl1pPr>
    <a:lvl2pPr marL="457200" algn="l" defTabSz="914400" rtl="0" eaLnBrk="1" latinLnBrk="0" hangingPunct="1">
      <a:defRPr kumimoji="1" sz="2000" kern="1200">
        <a:solidFill>
          <a:schemeClr val="tx1"/>
        </a:solidFill>
        <a:latin typeface="AR丸ゴシック体E" panose="020F0909000000000000" pitchFamily="49" charset="-128"/>
        <a:ea typeface="AR丸ゴシック体E" panose="020F0909000000000000" pitchFamily="49" charset="-128"/>
        <a:cs typeface="+mn-cs"/>
      </a:defRPr>
    </a:lvl2pPr>
    <a:lvl3pPr marL="914400" algn="l" defTabSz="914400" rtl="0" eaLnBrk="1" latinLnBrk="0" hangingPunct="1">
      <a:defRPr kumimoji="1" sz="2000" kern="1200">
        <a:solidFill>
          <a:schemeClr val="tx1"/>
        </a:solidFill>
        <a:latin typeface="AR丸ゴシック体E" panose="020F0909000000000000" pitchFamily="49" charset="-128"/>
        <a:ea typeface="AR丸ゴシック体E" panose="020F0909000000000000" pitchFamily="49" charset="-128"/>
        <a:cs typeface="+mn-cs"/>
      </a:defRPr>
    </a:lvl3pPr>
    <a:lvl4pPr marL="1371600" algn="l" defTabSz="914400" rtl="0" eaLnBrk="1" latinLnBrk="0" hangingPunct="1">
      <a:defRPr kumimoji="1" sz="2000" kern="1200">
        <a:solidFill>
          <a:schemeClr val="tx1"/>
        </a:solidFill>
        <a:latin typeface="AR丸ゴシック体E" panose="020F0909000000000000" pitchFamily="49" charset="-128"/>
        <a:ea typeface="AR丸ゴシック体E" panose="020F0909000000000000" pitchFamily="49" charset="-128"/>
        <a:cs typeface="+mn-cs"/>
      </a:defRPr>
    </a:lvl4pPr>
    <a:lvl5pPr marL="1828800" algn="l" defTabSz="914400" rtl="0" eaLnBrk="1" latinLnBrk="0" hangingPunct="1">
      <a:defRPr kumimoji="1" sz="2000" kern="1200">
        <a:solidFill>
          <a:schemeClr val="tx1"/>
        </a:solidFill>
        <a:latin typeface="AR丸ゴシック体E" panose="020F0909000000000000" pitchFamily="49" charset="-128"/>
        <a:ea typeface="AR丸ゴシック体E" panose="020F0909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今日は、がんについての授業を行います。</a:t>
            </a:r>
            <a:endParaRPr kumimoji="1" lang="en-US" altLang="ja-JP" dirty="0"/>
          </a:p>
          <a:p>
            <a:r>
              <a:rPr kumimoji="1" lang="ja-JP" altLang="en-US" dirty="0"/>
              <a:t>もし、がんについて話を聞いているうちに、心が辛くなったり、悲しくなったりするときは遠慮せずに教えてください。</a:t>
            </a:r>
            <a:endParaRPr kumimoji="1" lang="en-US" altLang="ja-JP" dirty="0"/>
          </a:p>
          <a:p>
            <a:endParaRPr kumimoji="1" lang="en-US" altLang="ja-JP" dirty="0"/>
          </a:p>
          <a:p>
            <a:r>
              <a:rPr kumimoji="1" lang="ja-JP" altLang="en-US" dirty="0"/>
              <a:t>さて、皆さんは、「がん」と聞いたら、どんなことを想像しますか？</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1</a:t>
            </a:fld>
            <a:endParaRPr kumimoji="1" lang="ja-JP" altLang="en-US"/>
          </a:p>
        </p:txBody>
      </p:sp>
    </p:spTree>
    <p:extLst>
      <p:ext uri="{BB962C8B-B14F-4D97-AF65-F5344CB8AC3E}">
        <p14:creationId xmlns:p14="http://schemas.microsoft.com/office/powerpoint/2010/main" val="3392005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r>
              <a:rPr kumimoji="1" lang="ja-JP" altLang="en-US" dirty="0"/>
              <a:t>実際に、日本人の年齢別のがんになる人の割合は、５０歳前後から増えています。</a:t>
            </a:r>
            <a:endParaRPr kumimoji="1" lang="en-US" altLang="ja-JP" dirty="0"/>
          </a:p>
          <a:p>
            <a:pPr defTabSz="946678"/>
            <a:endParaRPr kumimoji="1" lang="en-US" altLang="ja-JP" dirty="0"/>
          </a:p>
          <a:p>
            <a:pPr defTabSz="946678"/>
            <a:r>
              <a:rPr kumimoji="1" lang="ja-JP" altLang="en-US" dirty="0"/>
              <a:t>このように、たばこを吸っていない人や感染症にかかっていない人でも、年齢を重ねるとがんになる可能性が高くなり、がんは誰もがなりうる病気です。</a:t>
            </a:r>
          </a:p>
          <a:p>
            <a:endParaRPr kumimoji="1" lang="en-US" altLang="ja-JP" dirty="0"/>
          </a:p>
          <a:p>
            <a:pPr defTabSz="946678"/>
            <a:r>
              <a:rPr kumimoji="1" lang="en-US" altLang="ja-JP" dirty="0"/>
              <a:t>Q.</a:t>
            </a:r>
            <a:r>
              <a:rPr kumimoji="1" lang="ja-JP" altLang="en-US" dirty="0"/>
              <a:t>さて、このグラフを見ると、６０歳前後を境に、女性に比べて男性の方ががんになる人が多くなっていますが、それはなぜだと思いますか。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男性は、喫煙や過度な飲酒などのがんのリスクを高める生活習慣をもつ人が多いからだと言われています。</a:t>
            </a:r>
            <a:endParaRPr kumimoji="1" lang="en-US" altLang="ja-JP" dirty="0"/>
          </a:p>
          <a:p>
            <a:endParaRPr kumimoji="1" lang="en-US" altLang="ja-JP" dirty="0"/>
          </a:p>
          <a:p>
            <a:r>
              <a:rPr kumimoji="1" lang="ja-JP" altLang="en-US" dirty="0"/>
              <a:t>ちなみに、２０歳から５０歳前半までは女性の方が多いのは、女性特有のがんである乳がんや子宮頸がんは３０歳前後にかかる人が多いためです。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ja-JP" altLang="en-US" dirty="0"/>
              <a:t>男性の場合、（生活習慣も多少影響しているかもしれませんが）前立腺がん、肺がん等、比較的高齢者に多いがん患者さんの割合が高いことが影響しています。女性の場合、最も頻度（罹患率）が高い乳がん等、比較的若い年代から発症しているがんの割合が高いことが影響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11</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Q.</a:t>
            </a:r>
            <a:r>
              <a:rPr kumimoji="1" lang="ja-JP" altLang="en-US" dirty="0"/>
              <a:t>では、日本ではどれくらいの人ががんになっているのでしょうか。</a:t>
            </a:r>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12</a:t>
            </a:fld>
            <a:endParaRPr kumimoji="1" lang="ja-JP" altLang="en-US"/>
          </a:p>
        </p:txBody>
      </p:sp>
    </p:spTree>
    <p:extLst>
      <p:ext uri="{BB962C8B-B14F-4D97-AF65-F5344CB8AC3E}">
        <p14:creationId xmlns:p14="http://schemas.microsoft.com/office/powerpoint/2010/main" val="818504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en-US" altLang="ja-JP" dirty="0"/>
              <a:t>A.</a:t>
            </a:r>
            <a:r>
              <a:rPr kumimoji="1" lang="ja-JP" altLang="en-US" dirty="0"/>
              <a:t>日本では、２人に１人ががんになると言われています。</a:t>
            </a:r>
            <a:endParaRPr kumimoji="1" lang="en-US" altLang="ja-JP" dirty="0"/>
          </a:p>
          <a:p>
            <a:endParaRPr kumimoji="1" lang="en-US" altLang="ja-JP" dirty="0"/>
          </a:p>
          <a:p>
            <a:r>
              <a:rPr kumimoji="1" lang="ja-JP" altLang="en-US" dirty="0"/>
              <a:t>ただ、がんになった人が必ずがんで亡くなるわけではなく、</a:t>
            </a:r>
            <a:r>
              <a:rPr kumimoji="1" lang="en-US" altLang="ja-JP" dirty="0"/>
              <a:t>1</a:t>
            </a:r>
            <a:r>
              <a:rPr kumimoji="1" lang="ja-JP" altLang="en-US" dirty="0"/>
              <a:t>人で複数のがんにかかる人もいますので、がんになった人のすべての中で、がんで亡くなる人はその半分以下と言われています。</a:t>
            </a:r>
            <a:endParaRPr kumimoji="1" lang="en-US" altLang="ja-JP" dirty="0"/>
          </a:p>
          <a:p>
            <a:endParaRPr kumimoji="1" lang="en-US" altLang="ja-JP" dirty="0"/>
          </a:p>
          <a:p>
            <a:r>
              <a:rPr kumimoji="1" lang="en-US" altLang="ja-JP" dirty="0"/>
              <a:t>Q.</a:t>
            </a:r>
            <a:r>
              <a:rPr kumimoji="1" lang="ja-JP" altLang="en-US" dirty="0"/>
              <a:t>では、日本では、どれくらいの人ががんで亡くなっていると思いますか。</a:t>
            </a:r>
            <a:endParaRPr kumimoji="1" lang="en-US" altLang="ja-JP" dirty="0"/>
          </a:p>
          <a:p>
            <a:endParaRPr kumimoji="1" lang="en-US" altLang="ja-JP" dirty="0"/>
          </a:p>
          <a:p>
            <a:r>
              <a:rPr kumimoji="1" lang="ja-JP" altLang="en-US" dirty="0"/>
              <a:t>★</a:t>
            </a:r>
            <a:r>
              <a:rPr kumimoji="1" lang="en-US" altLang="ja-JP" dirty="0"/>
              <a:t>A.</a:t>
            </a:r>
            <a:r>
              <a:rPr kumimoji="1" lang="ja-JP" altLang="en-US" dirty="0"/>
              <a:t>厚生労働省の発表によると、日本人の死亡原因の１位はがんで、全体の４分の１と報告されています。</a:t>
            </a:r>
            <a:endParaRPr kumimoji="1" lang="en-US" altLang="ja-JP" dirty="0"/>
          </a:p>
          <a:p>
            <a:endParaRPr kumimoji="1" lang="en-US" altLang="ja-JP" dirty="0"/>
          </a:p>
          <a:p>
            <a:r>
              <a:rPr kumimoji="1" lang="ja-JP" altLang="en-US" dirty="0"/>
              <a:t>日本では、人口に対して高齢者の割合が多くなっているため、がんで亡くなる人の割合が多いようです。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現在、がんの死亡数が増加しているのは、人口動態の変化（高齢者の割合の増加）が大きく影響しています。年齢調整死亡率では、がんで死亡する人はむしろ減少しています。ただし、罹患率（がんにかかる人）は年齢調整死亡率でもやや増加して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さて、先ほどは、がんは原因が分かっていないことが多いと説明しましたが、がんを予防することができない訳ではありません。</a:t>
            </a:r>
            <a:endParaRPr kumimoji="1" lang="en-US" altLang="ja-JP" dirty="0"/>
          </a:p>
          <a:p>
            <a:endParaRPr kumimoji="1" lang="en-US" altLang="ja-JP" dirty="0"/>
          </a:p>
          <a:p>
            <a:r>
              <a:rPr kumimoji="1" lang="ja-JP" altLang="en-US" dirty="0"/>
              <a:t>望ましい生活習慣を送ることで、一部のがんでは、がんになる可能性を低くすることができますし、また、身体の健康を保つことで、がんになったときに治療がしやすくなります。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14</a:t>
            </a:fld>
            <a:endParaRPr kumimoji="1" lang="ja-JP" altLang="en-US"/>
          </a:p>
        </p:txBody>
      </p:sp>
    </p:spTree>
    <p:extLst>
      <p:ext uri="{BB962C8B-B14F-4D97-AF65-F5344CB8AC3E}">
        <p14:creationId xmlns:p14="http://schemas.microsoft.com/office/powerpoint/2010/main" val="1544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では、がんになるリスクを減らすために、具体的にはどのような生活を心がけたら良いでしょうか。</a:t>
            </a:r>
            <a:endParaRPr kumimoji="1" lang="en-US" altLang="ja-JP" dirty="0"/>
          </a:p>
          <a:p>
            <a:endParaRPr kumimoji="1" lang="en-US" altLang="ja-JP" dirty="0"/>
          </a:p>
          <a:p>
            <a:r>
              <a:rPr kumimoji="1" lang="ja-JP" altLang="en-US" dirty="0"/>
              <a:t>生活習慣の中で、特にがんの原因になるとされているのは、喫煙です。</a:t>
            </a:r>
            <a:endParaRPr kumimoji="1" lang="en-US" altLang="ja-JP" dirty="0"/>
          </a:p>
          <a:p>
            <a:r>
              <a:rPr kumimoji="1" lang="ja-JP" altLang="en-US" dirty="0"/>
              <a:t>ですから、「たばこを吸わない」というのはとても重要です。</a:t>
            </a:r>
            <a:endParaRPr kumimoji="1" lang="en-US" altLang="ja-JP" dirty="0"/>
          </a:p>
          <a:p>
            <a:endParaRPr kumimoji="1" lang="en-US" altLang="ja-JP" dirty="0"/>
          </a:p>
          <a:p>
            <a:r>
              <a:rPr kumimoji="1" lang="ja-JP" altLang="en-US" dirty="0"/>
              <a:t>そのほか、「お酒を飲みすぎない」「バランスのよい食事」「適正体重の維持」「適度な運動」を心がけることは、がんになるリスクを減らすだけでなく、心臓疾患や脳血管疾患などの生活習慣病の予防にもなります。</a:t>
            </a:r>
            <a:endParaRPr kumimoji="1" lang="en-US" altLang="ja-JP" dirty="0"/>
          </a:p>
          <a:p>
            <a:endParaRPr kumimoji="1" lang="en-US" altLang="ja-JP" dirty="0"/>
          </a:p>
          <a:p>
            <a:r>
              <a:rPr kumimoji="1" lang="ja-JP" altLang="en-US" dirty="0"/>
              <a:t>また、望ましい生活習慣により健康な体を保つことは、免疫機能を高め、できたがん細胞を排除することが期待されますし、がんになったときに治療がしやすくなります。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142573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望ましい生活習慣以外にできることとしては、細菌やウイルスが原因のがんについては、感染対策をすることです。</a:t>
            </a:r>
            <a:endParaRPr kumimoji="1" lang="en-US" altLang="ja-JP" dirty="0"/>
          </a:p>
          <a:p>
            <a:endParaRPr kumimoji="1" lang="en-US" altLang="ja-JP" dirty="0"/>
          </a:p>
          <a:p>
            <a:r>
              <a:rPr kumimoji="1" lang="ja-JP" altLang="en-US" dirty="0"/>
              <a:t>例えば、胃がんの原因とされる「ピロリ菌」は服薬によって、治療することができますし、子宮頸がんの原因とされる「ヒトパピローマウイルス」や肝臓がんの原因とされる「肝炎ウイルス」はワクチン接種によって感染を防ぐことができ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なお、ワクチンの効果は非常に大きいのですが、それでも感染や発がんを</a:t>
            </a:r>
            <a:r>
              <a:rPr kumimoji="1" lang="en-US" altLang="ja-JP" dirty="0"/>
              <a:t>100</a:t>
            </a:r>
            <a:r>
              <a:rPr kumimoji="1" lang="ja-JP" altLang="en-US" dirty="0"/>
              <a:t>％防ぐことができるとは限りません。</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しかし、仮にがんになってしまっても、がん検診や人間ドックなどを受けて早い段階でがんを見つけ、早期に治療することで治すことができます。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16</a:t>
            </a:fld>
            <a:endParaRPr kumimoji="1" lang="ja-JP" altLang="en-US"/>
          </a:p>
        </p:txBody>
      </p:sp>
    </p:spTree>
    <p:extLst>
      <p:ext uri="{BB962C8B-B14F-4D97-AF65-F5344CB8AC3E}">
        <p14:creationId xmlns:p14="http://schemas.microsoft.com/office/powerpoint/2010/main" val="2098679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このように、高率に予防が期待できるがんもあれば、原因が分からないがんもありますが、いずれにしても検診を受けて早期発見・早期治療を行うことが大切です。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17</a:t>
            </a:fld>
            <a:endParaRPr kumimoji="1" lang="ja-JP" altLang="en-US"/>
          </a:p>
        </p:txBody>
      </p:sp>
    </p:spTree>
    <p:extLst>
      <p:ext uri="{BB962C8B-B14F-4D97-AF65-F5344CB8AC3E}">
        <p14:creationId xmlns:p14="http://schemas.microsoft.com/office/powerpoint/2010/main" val="2192202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ここまでを振り返ります。</a:t>
            </a:r>
            <a:endParaRPr kumimoji="1" lang="en-US" altLang="ja-JP" dirty="0"/>
          </a:p>
          <a:p>
            <a:endParaRPr kumimoji="1" lang="en-US" altLang="ja-JP" dirty="0"/>
          </a:p>
          <a:p>
            <a:r>
              <a:rPr kumimoji="1" lang="ja-JP" altLang="en-US" dirty="0"/>
              <a:t>がんは、異常な細胞のかたまりの中で、悪性のものを指します。</a:t>
            </a:r>
            <a:endParaRPr kumimoji="1" lang="en-US" altLang="ja-JP" dirty="0"/>
          </a:p>
          <a:p>
            <a:endParaRPr kumimoji="1" lang="en-US" altLang="ja-JP" dirty="0"/>
          </a:p>
          <a:p>
            <a:r>
              <a:rPr kumimoji="1" lang="ja-JP" altLang="en-US" dirty="0"/>
              <a:t>がんの原因には、喫煙・飲酒などの生活習慣やウイルス感染などがありますが、原因が分かっていないものも多くあります。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また、がんは日本人の２人に１人がかかる病気で、</a:t>
            </a:r>
            <a:endParaRPr kumimoji="1" lang="en-US" altLang="ja-JP" dirty="0"/>
          </a:p>
          <a:p>
            <a:endParaRPr kumimoji="1" lang="en-US" altLang="ja-JP" dirty="0"/>
          </a:p>
          <a:p>
            <a:r>
              <a:rPr kumimoji="1" lang="ja-JP" altLang="en-US" dirty="0"/>
              <a:t>年齢が上がるにつれて、なる人が多くなり、誰もがなる可能性がある病気です。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19</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「がんのことがよく分からない。」という人もいると思いますし、「がんになると早くに死んでしまうイメージがあって、かかるのが怖い。」と思う人もいると思います。</a:t>
            </a:r>
            <a:endParaRPr kumimoji="1" lang="en-US" altLang="ja-JP" dirty="0"/>
          </a:p>
          <a:p>
            <a:endParaRPr kumimoji="1" lang="en-US" altLang="ja-JP" dirty="0"/>
          </a:p>
          <a:p>
            <a:r>
              <a:rPr kumimoji="1" lang="ja-JP" altLang="en-US" dirty="0"/>
              <a:t>また、親戚や家族にがんにかかった人がいて、自分もかかりやすいのではないかと不安に思っている人もいるかもしれません。</a:t>
            </a:r>
            <a:endParaRPr kumimoji="1" lang="en-US" altLang="ja-JP" dirty="0"/>
          </a:p>
          <a:p>
            <a:endParaRPr kumimoji="1" lang="en-US" altLang="ja-JP" dirty="0"/>
          </a:p>
          <a:p>
            <a:r>
              <a:rPr kumimoji="1" lang="ja-JP" altLang="en-US" dirty="0"/>
              <a:t>では、がんとはどんな病気でしょうか。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このとき、生徒から質問があった場合には、後のスライドを参考に、下記のように簡単に説明します。</a:t>
            </a:r>
            <a:endParaRPr kumimoji="1" lang="en-US" altLang="ja-JP" dirty="0"/>
          </a:p>
          <a:p>
            <a:r>
              <a:rPr kumimoji="1" lang="ja-JP" altLang="en-US" dirty="0"/>
              <a:t>　＊どんな病気？：簡潔に言えば、自分自身のからだの一部の細胞に異常が起こって、勝手に増えてしまう病気です。</a:t>
            </a:r>
            <a:endParaRPr kumimoji="1" lang="en-US" altLang="ja-JP" dirty="0"/>
          </a:p>
          <a:p>
            <a:r>
              <a:rPr kumimoji="1" lang="ja-JP" altLang="en-US" dirty="0"/>
              <a:t>　＊がんになる可能性は？：日本人の２人に１人は、一生のうちにがんになると言われています。このように、がんはだれでもなる可能性がある病気ですが、早く見つければ、ほとんどなおります。</a:t>
            </a:r>
            <a:endParaRPr kumimoji="1" lang="en-US" altLang="ja-JP" dirty="0"/>
          </a:p>
          <a:p>
            <a:r>
              <a:rPr kumimoji="1" lang="ja-JP" altLang="en-US" dirty="0"/>
              <a:t>　＊がんになりたくなかったらどうすればよいか？：がんを完全に予防することはできませんが、がんになる確率を下げることはできます。具体的には後で説明しますが、主な予防対策は、禁煙と感染対策等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a:t>
            </a:fld>
            <a:endParaRPr kumimoji="1" lang="ja-JP" altLang="en-US"/>
          </a:p>
        </p:txBody>
      </p:sp>
    </p:spTree>
    <p:extLst>
      <p:ext uri="{BB962C8B-B14F-4D97-AF65-F5344CB8AC3E}">
        <p14:creationId xmlns:p14="http://schemas.microsoft.com/office/powerpoint/2010/main" val="3184419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がんの予防に大切なことは、望ましい生活習慣を心がけること、感染検査やがん検診を受けることです。</a:t>
            </a:r>
            <a:endParaRPr kumimoji="1" lang="en-US" altLang="ja-JP" dirty="0"/>
          </a:p>
          <a:p>
            <a:endParaRPr kumimoji="1" lang="en-US" altLang="ja-JP" b="0" dirty="0">
              <a:latin typeface="AR丸ゴシック体M04" panose="020F0609000000000000" pitchFamily="49" charset="-128"/>
              <a:ea typeface="AR丸ゴシック体M04" panose="020F0609000000000000" pitchFamily="49" charset="-128"/>
            </a:endParaRP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20</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では、がんは体のどこにできるのでしょうか。</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21</a:t>
            </a:fld>
            <a:endParaRPr kumimoji="1" lang="ja-JP" altLang="en-US"/>
          </a:p>
        </p:txBody>
      </p:sp>
    </p:spTree>
    <p:extLst>
      <p:ext uri="{BB962C8B-B14F-4D97-AF65-F5344CB8AC3E}">
        <p14:creationId xmlns:p14="http://schemas.microsoft.com/office/powerpoint/2010/main" val="1723825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がんは、細胞が分裂する全ての臓器にできる可能性があります。</a:t>
            </a:r>
            <a:endParaRPr kumimoji="1" lang="en-US" altLang="ja-JP" dirty="0"/>
          </a:p>
          <a:p>
            <a:endParaRPr kumimoji="1" lang="en-US" altLang="ja-JP" dirty="0"/>
          </a:p>
          <a:p>
            <a:r>
              <a:rPr kumimoji="1" lang="ja-JP" altLang="en-US" dirty="0"/>
              <a:t>なぜなら、細胞が分裂するときの変異によりがん細胞ができるからです。</a:t>
            </a:r>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22</a:t>
            </a:fld>
            <a:endParaRPr kumimoji="1" lang="ja-JP" altLang="en-US"/>
          </a:p>
        </p:txBody>
      </p:sp>
    </p:spTree>
    <p:extLst>
      <p:ext uri="{BB962C8B-B14F-4D97-AF65-F5344CB8AC3E}">
        <p14:creationId xmlns:p14="http://schemas.microsoft.com/office/powerpoint/2010/main" val="41320653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つぎに、がんはどのように進行するのでしょうか。</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23</a:t>
            </a:fld>
            <a:endParaRPr kumimoji="1" lang="ja-JP" altLang="en-US"/>
          </a:p>
        </p:txBody>
      </p:sp>
    </p:spTree>
    <p:extLst>
      <p:ext uri="{BB962C8B-B14F-4D97-AF65-F5344CB8AC3E}">
        <p14:creationId xmlns:p14="http://schemas.microsoft.com/office/powerpoint/2010/main" val="217964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このグラフをみてください。</a:t>
            </a:r>
            <a:endParaRPr kumimoji="1" lang="en-US" altLang="ja-JP" dirty="0"/>
          </a:p>
          <a:p>
            <a:r>
              <a:rPr kumimoji="1" lang="ja-JP" altLang="en-US" dirty="0"/>
              <a:t>これは、あるがん細胞がどれくらいの時間をかけて大きくなるかを表しています。</a:t>
            </a:r>
            <a:endParaRPr kumimoji="1" lang="en-US" altLang="ja-JP" dirty="0"/>
          </a:p>
          <a:p>
            <a:endParaRPr kumimoji="1" lang="en-US" altLang="ja-JP" dirty="0"/>
          </a:p>
          <a:p>
            <a:r>
              <a:rPr kumimoji="1" lang="ja-JP" altLang="en-US" dirty="0"/>
              <a:t>一番左下の隅にある、紫色の部分が小さい細胞が最初の細胞の変異だとすると、時間がたつにつれて（グラフの右に行くにつれて）、紫の部分が大きくなっていて、がん細胞が大きくなっていくことが分かります。</a:t>
            </a:r>
            <a:endParaRPr kumimoji="1" lang="en-US" altLang="ja-JP" dirty="0"/>
          </a:p>
          <a:p>
            <a:endParaRPr kumimoji="1" lang="en-US" altLang="ja-JP" dirty="0"/>
          </a:p>
          <a:p>
            <a:r>
              <a:rPr kumimoji="1" lang="ja-JP" altLang="en-US" dirty="0"/>
              <a:t>つまり、時間の経過とともにがん細胞は増えていき、このがん細胞では、およそ１０～２０年をかけて大きくなり、やっと検診で見つけることが出来るくらいの大きさになります。</a:t>
            </a:r>
            <a:endParaRPr kumimoji="1" lang="en-US" altLang="ja-JP" dirty="0"/>
          </a:p>
          <a:p>
            <a:endParaRPr kumimoji="1" lang="en-US" altLang="ja-JP" dirty="0"/>
          </a:p>
          <a:p>
            <a:r>
              <a:rPr kumimoji="1" lang="ja-JP" altLang="en-US" dirty="0"/>
              <a:t>ところが、検診で見つけることが出来るようになったがんは、その後、数年でどんどんと大きくなり、また自覚症状も出現します。</a:t>
            </a:r>
            <a:endParaRPr kumimoji="1" lang="en-US" altLang="ja-JP" dirty="0"/>
          </a:p>
          <a:p>
            <a:endParaRPr kumimoji="1" lang="en-US" altLang="ja-JP" dirty="0"/>
          </a:p>
          <a:p>
            <a:r>
              <a:rPr kumimoji="1" lang="ja-JP" altLang="en-US" dirty="0"/>
              <a:t>自覚症状が出始めるころには、がんはかなり進行していると考えられるため、症状がなくてもがん検診を受け、なるべく小さいうちにがんを見つけて治療することが重要です。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a:t>
            </a:r>
            <a:r>
              <a:rPr kumimoji="1" lang="en-US" altLang="ja-JP" dirty="0"/>
              <a:t>】</a:t>
            </a:r>
            <a:r>
              <a:rPr kumimoji="1" lang="ja-JP" altLang="en-US" dirty="0"/>
              <a:t>　</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このスライドは、一般的ながん（特に悪性度が高くはない）の発生から、目に見えるような大きさになり、その後さらに大きくなるまでの時間経過を理解しやすく表現していますが、がんの種類によって、自覚症状までの経過は異な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従って、この数字自体を暗記させるような指導はあまり好ましくなく、がん検診を受け、少しでも小さい段階でがんを見つけることが大切であることを指導してください。</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24</a:t>
            </a:fld>
            <a:endParaRPr kumimoji="1" lang="ja-JP" altLang="en-US"/>
          </a:p>
        </p:txBody>
      </p:sp>
    </p:spTree>
    <p:extLst>
      <p:ext uri="{BB962C8B-B14F-4D97-AF65-F5344CB8AC3E}">
        <p14:creationId xmlns:p14="http://schemas.microsoft.com/office/powerpoint/2010/main" val="959151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では、なぜ検診を受けて、早く見つけることが良いのでしょうか。</a:t>
            </a:r>
            <a:endParaRPr kumimoji="1" lang="en-US" altLang="ja-JP" dirty="0"/>
          </a:p>
          <a:p>
            <a:r>
              <a:rPr kumimoji="1" lang="ja-JP" altLang="en-US" dirty="0"/>
              <a:t>皆さんは、がんを早期発見するとどれくらいの人が治ると思いますか。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25</a:t>
            </a:fld>
            <a:endParaRPr kumimoji="1" lang="ja-JP" altLang="en-US"/>
          </a:p>
        </p:txBody>
      </p:sp>
    </p:spTree>
    <p:extLst>
      <p:ext uri="{BB962C8B-B14F-4D97-AF65-F5344CB8AC3E}">
        <p14:creationId xmlns:p14="http://schemas.microsoft.com/office/powerpoint/2010/main" val="1665455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実は、早期がんであれば、約９割の人が治ると報告されています。</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0134635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このグラフは、がんの進行度と５年生存率の関係を表しています。</a:t>
            </a:r>
            <a:endParaRPr kumimoji="1" lang="en-US" altLang="ja-JP" dirty="0"/>
          </a:p>
          <a:p>
            <a:endParaRPr kumimoji="1" lang="en-US" altLang="ja-JP" dirty="0"/>
          </a:p>
          <a:p>
            <a:r>
              <a:rPr kumimoji="1" lang="ja-JP" altLang="en-US" dirty="0"/>
              <a:t>がんの進行度は初期を</a:t>
            </a:r>
            <a:r>
              <a:rPr kumimoji="1" lang="en-US" altLang="ja-JP" dirty="0"/>
              <a:t>Ⅰ</a:t>
            </a:r>
            <a:r>
              <a:rPr kumimoji="1" lang="ja-JP" altLang="en-US" dirty="0"/>
              <a:t>期と呼び、進行が進むにつれ、</a:t>
            </a:r>
            <a:r>
              <a:rPr kumimoji="1" lang="en-US" altLang="ja-JP" dirty="0"/>
              <a:t>Ⅱ</a:t>
            </a:r>
            <a:r>
              <a:rPr kumimoji="1" lang="ja-JP" altLang="en-US" dirty="0"/>
              <a:t>期、</a:t>
            </a:r>
            <a:r>
              <a:rPr kumimoji="1" lang="en-US" altLang="ja-JP" dirty="0"/>
              <a:t>Ⅲ</a:t>
            </a:r>
            <a:r>
              <a:rPr kumimoji="1" lang="ja-JP" altLang="en-US" dirty="0"/>
              <a:t>期、と呼び、他の臓器へ転移するまで進行すると</a:t>
            </a:r>
            <a:r>
              <a:rPr kumimoji="1" lang="en-US" altLang="ja-JP" dirty="0"/>
              <a:t>Ⅳ</a:t>
            </a:r>
            <a:r>
              <a:rPr kumimoji="1" lang="ja-JP" altLang="en-US" dirty="0"/>
              <a:t>期と呼びますが、それぞれの段階で治療を始めたときに、５年後に生きている人の割合をみると、</a:t>
            </a:r>
            <a:endParaRPr kumimoji="1" lang="en-US" altLang="ja-JP" dirty="0"/>
          </a:p>
          <a:p>
            <a:endParaRPr kumimoji="1" lang="en-US" altLang="ja-JP" dirty="0"/>
          </a:p>
          <a:p>
            <a:r>
              <a:rPr kumimoji="1" lang="en-US" altLang="ja-JP" dirty="0"/>
              <a:t>Ⅰ</a:t>
            </a:r>
            <a:r>
              <a:rPr kumimoji="1" lang="ja-JP" altLang="en-US" dirty="0"/>
              <a:t>期では、９２．８％、</a:t>
            </a:r>
            <a:r>
              <a:rPr kumimoji="1" lang="en-US" altLang="ja-JP" dirty="0"/>
              <a:t>Ⅱ</a:t>
            </a:r>
            <a:r>
              <a:rPr kumimoji="1" lang="ja-JP" altLang="en-US" dirty="0"/>
              <a:t>期では８４．７％、</a:t>
            </a:r>
            <a:r>
              <a:rPr kumimoji="1" lang="en-US" altLang="ja-JP" dirty="0"/>
              <a:t>Ⅲ</a:t>
            </a:r>
            <a:r>
              <a:rPr kumimoji="1" lang="ja-JP" altLang="en-US" dirty="0"/>
              <a:t>期では５４．２％、</a:t>
            </a:r>
            <a:r>
              <a:rPr kumimoji="1" lang="en-US" altLang="ja-JP" dirty="0"/>
              <a:t>Ⅳ</a:t>
            </a:r>
            <a:r>
              <a:rPr kumimoji="1" lang="ja-JP" altLang="en-US" dirty="0"/>
              <a:t>期では１１．５％と、がんは進行するにつれて治りにくくなります。</a:t>
            </a:r>
            <a:endParaRPr kumimoji="1" lang="en-US" altLang="ja-JP" dirty="0"/>
          </a:p>
          <a:p>
            <a:endParaRPr kumimoji="1" lang="en-US" altLang="ja-JP" dirty="0"/>
          </a:p>
          <a:p>
            <a:r>
              <a:rPr kumimoji="1" lang="ja-JP" altLang="en-US" dirty="0"/>
              <a:t>そのため、がん検診を受けて、早期発見することが大切です。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ja-JP" altLang="en-US" dirty="0"/>
              <a:t>このグラフは、日本でいろいろな種類のがんと診断された人の生存率（平均）です。</a:t>
            </a:r>
            <a:endParaRPr kumimoji="1" lang="en-US" altLang="ja-JP" dirty="0"/>
          </a:p>
          <a:p>
            <a:r>
              <a:rPr kumimoji="1" lang="ja-JP" altLang="en-US" dirty="0"/>
              <a:t>がんの種類によって生存率は変わりますが、それでも、どのがんでも早期に治療を開始するほど生存率が高い傾向があります。</a:t>
            </a:r>
            <a:endParaRPr kumimoji="1" lang="en-US" altLang="ja-JP" dirty="0"/>
          </a:p>
          <a:p>
            <a:endParaRPr kumimoji="1" lang="en-US" altLang="ja-JP" dirty="0"/>
          </a:p>
          <a:p>
            <a:r>
              <a:rPr kumimoji="1" lang="ja-JP" altLang="en-US" dirty="0"/>
              <a:t>早期で見つかれば高い確率で治りますが、早期にはほとんど症状が出ないので、検診を受ける必要があります。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なお、がんの種類によっては、他の臓器への転移が明らかでなくても</a:t>
            </a:r>
            <a:r>
              <a:rPr kumimoji="1" lang="en-US" altLang="ja-JP" dirty="0"/>
              <a:t>Ⅳ</a:t>
            </a:r>
            <a:r>
              <a:rPr kumimoji="1" lang="ja-JP" altLang="en-US" dirty="0"/>
              <a:t>期とされる場合もあります。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8516642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ところが、日本人のがん検診の受診率はとても低く、ほとんどの検診で受診率が５０％に達していないのが現状です。</a:t>
            </a:r>
            <a:endParaRPr kumimoji="1" lang="en-US" altLang="ja-JP" dirty="0"/>
          </a:p>
          <a:p>
            <a:endParaRPr kumimoji="1" lang="en-US" altLang="ja-JP" dirty="0"/>
          </a:p>
          <a:p>
            <a:r>
              <a:rPr kumimoji="1" lang="ja-JP" altLang="en-US" dirty="0"/>
              <a:t>では、どうしてがん検診を受けない人が多いのでしょうか。</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28</a:t>
            </a:fld>
            <a:endParaRPr kumimoji="1" lang="ja-JP" altLang="en-US"/>
          </a:p>
        </p:txBody>
      </p:sp>
    </p:spTree>
    <p:extLst>
      <p:ext uri="{BB962C8B-B14F-4D97-AF65-F5344CB8AC3E}">
        <p14:creationId xmlns:p14="http://schemas.microsoft.com/office/powerpoint/2010/main" val="29441684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これまで、説明したように、がんは検診で早期発見することが大切ですが、どうしてがん検診を受ける人が少ないのでしょうか。（発言を促す）</a:t>
            </a:r>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29</a:t>
            </a:fld>
            <a:endParaRPr kumimoji="1" lang="ja-JP" altLang="en-US"/>
          </a:p>
        </p:txBody>
      </p:sp>
    </p:spTree>
    <p:extLst>
      <p:ext uri="{BB962C8B-B14F-4D97-AF65-F5344CB8AC3E}">
        <p14:creationId xmlns:p14="http://schemas.microsoft.com/office/powerpoint/2010/main" val="402168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生物の授業で習ったとおり、私たちの体は、生まれてから今日まで、毎日、細胞分裂を繰り返し、常に新しくなっています。</a:t>
            </a:r>
            <a:endParaRPr kumimoji="1" lang="en-US" altLang="ja-JP" dirty="0"/>
          </a:p>
          <a:p>
            <a:endParaRPr kumimoji="1" lang="en-US" altLang="ja-JP" dirty="0"/>
          </a:p>
          <a:p>
            <a:r>
              <a:rPr kumimoji="1" lang="ja-JP" altLang="en-US" dirty="0"/>
              <a:t>ところが、毎日沢山の細胞分裂を繰り返す中で、異常な細胞が生まれるときがあります。</a:t>
            </a:r>
            <a:endParaRPr kumimoji="1" lang="en-US" altLang="ja-JP" dirty="0"/>
          </a:p>
          <a:p>
            <a:endParaRPr kumimoji="1" lang="en-US" altLang="ja-JP" dirty="0"/>
          </a:p>
          <a:p>
            <a:r>
              <a:rPr kumimoji="1" lang="ja-JP" altLang="en-US" dirty="0"/>
              <a:t>これを「変異」といいます。</a:t>
            </a:r>
            <a:endParaRPr kumimoji="1" lang="en-US" altLang="ja-JP" dirty="0"/>
          </a:p>
          <a:p>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r>
              <a:rPr kumimoji="1" lang="ja-JP" altLang="en-US" dirty="0"/>
              <a:t>　（左下の図について）</a:t>
            </a:r>
            <a:endParaRPr kumimoji="1" lang="en-US" altLang="ja-JP" dirty="0"/>
          </a:p>
          <a:p>
            <a:r>
              <a:rPr kumimoji="1" lang="ja-JP" altLang="en-US" dirty="0"/>
              <a:t>細胞は、細胞質（この図では四角に描かれていますが、必ずしも四角形というわけではありません）と、その中にある核（円形のことが多い）から構成されています。さらに、核の中には大切な情報が含まれた遺伝子が多数含まれています。ヒトの粘膜や皮膚などの細胞は、毎日、分裂して新しい細胞ができていますが、通常、同時に、遺伝子も正確にコピーされています。</a:t>
            </a:r>
            <a:endParaRPr kumimoji="1" lang="en-US" altLang="ja-JP" dirty="0"/>
          </a:p>
          <a:p>
            <a:endParaRPr kumimoji="1" lang="en-US" altLang="ja-JP" dirty="0"/>
          </a:p>
          <a:p>
            <a:r>
              <a:rPr kumimoji="1" lang="ja-JP" altLang="en-US" dirty="0"/>
              <a:t>しかし、その時に、遺伝子に傷がついたり、コピーミスが起こってしまうことがあり、これを（遺伝子）変異と言います。変異という言葉は他でも使われることがありますが、がんの発生には、遺伝子変異が関与しています。なお、遺伝子に変異が起こると、その結果、遺伝子のみでなく、細胞にいろいろな異常が出てくる可能性があ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生徒が発言した内容をまとめながら、「費用がかかる」「時間がない」「健康に自信がある」「がんが見つかると怖い」「いつでも受診できる」などの理由が考えられることを確認する。</a:t>
            </a:r>
            <a:endParaRPr kumimoji="1" lang="en-US" altLang="ja-JP" dirty="0"/>
          </a:p>
          <a:p>
            <a:endParaRPr kumimoji="1" lang="en-US" altLang="ja-JP" dirty="0"/>
          </a:p>
          <a:p>
            <a:r>
              <a:rPr kumimoji="1" lang="ja-JP" altLang="en-US" dirty="0"/>
              <a:t>その後、これらの意見に対して、適宜、下記の例のように補足説明します。</a:t>
            </a:r>
            <a:endParaRPr kumimoji="1" lang="en-US" altLang="ja-JP" dirty="0"/>
          </a:p>
          <a:p>
            <a:endParaRPr kumimoji="1" lang="en-US" altLang="ja-JP" dirty="0"/>
          </a:p>
          <a:p>
            <a:r>
              <a:rPr kumimoji="1" lang="ja-JP" altLang="en-US" dirty="0"/>
              <a:t>＊生徒が「健康に自信がある。」「自分は十分に注意しているから大丈夫だと思う。」等と答えた場合の対応</a:t>
            </a:r>
            <a:endParaRPr kumimoji="1" lang="en-US" altLang="ja-JP" dirty="0"/>
          </a:p>
          <a:p>
            <a:r>
              <a:rPr kumimoji="1" lang="ja-JP" altLang="en-US" dirty="0"/>
              <a:t>　　→がんは誰でもかかる可能性があります。禁煙や感染対策で、がんになる確率を下げることはできても、また、どんなに健康的な生活をしていても、完全に予防することはできません。</a:t>
            </a:r>
            <a:endParaRPr kumimoji="1" lang="en-US" altLang="ja-JP" dirty="0"/>
          </a:p>
          <a:p>
            <a:endParaRPr kumimoji="1" lang="en-US" altLang="ja-JP" dirty="0"/>
          </a:p>
          <a:p>
            <a:r>
              <a:rPr kumimoji="1" lang="ja-JP" altLang="en-US" dirty="0"/>
              <a:t>＊生徒が「がんが見つかると怖いから」と答えた場合の対応</a:t>
            </a:r>
            <a:endParaRPr kumimoji="1" lang="en-US" altLang="ja-JP" dirty="0"/>
          </a:p>
          <a:p>
            <a:r>
              <a:rPr kumimoji="1" lang="ja-JP" altLang="en-US" dirty="0"/>
              <a:t>　→がんになっても治すことが可能になってきたとはいえ、それでもまだがんは怖いと感じるのは普通の感覚です。でも、ほんとうに怖いのは、進行がんが見つかって、治療することが難しい時です。</a:t>
            </a:r>
            <a:endParaRPr kumimoji="1" lang="en-US" altLang="ja-JP" dirty="0"/>
          </a:p>
          <a:p>
            <a:r>
              <a:rPr kumimoji="1" lang="ja-JP" altLang="en-US" dirty="0"/>
              <a:t>　　早期発見できれば、高い確率で治ることができるため、怖がらなくても大丈夫です。</a:t>
            </a:r>
          </a:p>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30</a:t>
            </a:fld>
            <a:endParaRPr kumimoji="1" lang="ja-JP" altLang="en-US"/>
          </a:p>
        </p:txBody>
      </p:sp>
    </p:spTree>
    <p:extLst>
      <p:ext uri="{BB962C8B-B14F-4D97-AF65-F5344CB8AC3E}">
        <p14:creationId xmlns:p14="http://schemas.microsoft.com/office/powerpoint/2010/main" val="29555314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（生徒を指名するなどして、家族などが積極的にがん検診を受けるような声かけを共有する）</a:t>
            </a:r>
            <a:endParaRPr kumimoji="1" lang="en-US" altLang="ja-JP" dirty="0"/>
          </a:p>
          <a:p>
            <a:endParaRPr kumimoji="1" lang="en-US" altLang="ja-JP" dirty="0"/>
          </a:p>
          <a:p>
            <a:r>
              <a:rPr kumimoji="1" lang="ja-JP" altLang="en-US" dirty="0"/>
              <a:t>＊生徒が「がんは早期発見すれば</a:t>
            </a:r>
            <a:r>
              <a:rPr kumimoji="1" lang="en-US" altLang="ja-JP" dirty="0"/>
              <a:t>9</a:t>
            </a:r>
            <a:r>
              <a:rPr kumimoji="1" lang="ja-JP" altLang="en-US" dirty="0"/>
              <a:t>割が治る病気と聞いたから、ちゃんとがん検診を受けてね」と発言した場合</a:t>
            </a:r>
            <a:endParaRPr kumimoji="1" lang="en-US" altLang="ja-JP" dirty="0"/>
          </a:p>
          <a:p>
            <a:r>
              <a:rPr kumimoji="1" lang="ja-JP" altLang="en-US" dirty="0"/>
              <a:t>　→その通りですね。症状が無くても、がん検診を受けることは大切ですね。</a:t>
            </a:r>
            <a:endParaRPr kumimoji="1" lang="en-US" altLang="ja-JP" dirty="0"/>
          </a:p>
          <a:p>
            <a:endParaRPr kumimoji="1" lang="en-US" altLang="ja-JP" dirty="0"/>
          </a:p>
          <a:p>
            <a:r>
              <a:rPr kumimoji="1" lang="ja-JP" altLang="en-US" dirty="0"/>
              <a:t>＊生徒が「たばこを止めないなら、がん検診を受けて！」と発言した場合</a:t>
            </a:r>
            <a:endParaRPr kumimoji="1" lang="en-US" altLang="ja-JP" dirty="0"/>
          </a:p>
          <a:p>
            <a:r>
              <a:rPr kumimoji="1" lang="ja-JP" altLang="en-US" dirty="0"/>
              <a:t>　→本当は、たばこを止めて欲しいけれども、難しいようなら、せめて定期的に検診を受けて欲しいですね。</a:t>
            </a:r>
            <a:endParaRPr kumimoji="1" lang="en-US" altLang="ja-JP" dirty="0"/>
          </a:p>
          <a:p>
            <a:endParaRPr kumimoji="1" lang="en-US" altLang="ja-JP" dirty="0"/>
          </a:p>
          <a:p>
            <a:r>
              <a:rPr kumimoji="1" lang="ja-JP" altLang="en-US" dirty="0"/>
              <a:t>＊生徒が「がんになって働けなくなったら僕たちが困るから、がん検診を受けて早期発見・早期治療をして欲しい。」と発言した場合</a:t>
            </a:r>
            <a:endParaRPr kumimoji="1" lang="en-US" altLang="ja-JP" dirty="0"/>
          </a:p>
          <a:p>
            <a:r>
              <a:rPr kumimoji="1" lang="ja-JP" altLang="en-US" dirty="0"/>
              <a:t>　→確かに、がんになって働けなくなったら家族が困ると思うけれど、何より本人が困るし、家族も悲しいよね。「家族のために、検診を受けて欲しい。」というのは、良いかもしれないですね。</a:t>
            </a:r>
            <a:endParaRPr kumimoji="1" lang="en-US" altLang="ja-JP" dirty="0"/>
          </a:p>
          <a:p>
            <a:endParaRPr kumimoji="1" lang="en-US" altLang="ja-JP" dirty="0"/>
          </a:p>
          <a:p>
            <a:r>
              <a:rPr kumimoji="1" lang="ja-JP" altLang="en-US" dirty="0"/>
              <a:t>＊生徒が「がんが見つかることが怖いなら、進行した末期のがんで見つかるよりも、早く見つかる方が良いと教えてあげる。」と発言した場合。</a:t>
            </a:r>
            <a:endParaRPr kumimoji="1" lang="en-US" altLang="ja-JP" dirty="0"/>
          </a:p>
          <a:p>
            <a:r>
              <a:rPr kumimoji="1" lang="ja-JP" altLang="en-US" dirty="0"/>
              <a:t>　→その通りですね。がんは早く見つけて早く治療すれば治る確率が高くなることを教えてあげてくださいね。</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31</a:t>
            </a:fld>
            <a:endParaRPr kumimoji="1" lang="ja-JP" altLang="en-US"/>
          </a:p>
        </p:txBody>
      </p:sp>
    </p:spTree>
    <p:extLst>
      <p:ext uri="{BB962C8B-B14F-4D97-AF65-F5344CB8AC3E}">
        <p14:creationId xmlns:p14="http://schemas.microsoft.com/office/powerpoint/2010/main" val="28066244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（読み上げる）</a:t>
            </a:r>
            <a:endParaRPr kumimoji="1" lang="en-US" altLang="ja-JP" dirty="0"/>
          </a:p>
          <a:p>
            <a:endParaRPr kumimoji="1" lang="en-US" altLang="ja-JP" dirty="0"/>
          </a:p>
          <a:p>
            <a:r>
              <a:rPr kumimoji="1" lang="ja-JP" altLang="en-US"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rPr>
              <a:t>今日は、がんの学習をしたので、何か症状があると、“自分はがんではないか”と不安になる人がいると思います。　</a:t>
            </a:r>
            <a:endParaRPr kumimoji="1" lang="en-US" altLang="ja-JP"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endParaRPr>
          </a:p>
          <a:p>
            <a:endParaRPr kumimoji="1" lang="en-US" altLang="ja-JP"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endParaRPr>
          </a:p>
          <a:p>
            <a:r>
              <a:rPr kumimoji="1" lang="ja-JP" altLang="en-US"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rPr>
              <a:t>症状が出にくいがんでも、ある程度進行すると症状が出てきますが、がん以外の病気でも同じような症状が現れますので、必ずしもがんを心配しなくても大丈夫です。</a:t>
            </a:r>
            <a:endParaRPr kumimoji="1" lang="en-US" altLang="ja-JP"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endParaRPr>
          </a:p>
          <a:p>
            <a:endParaRPr kumimoji="1" lang="en-US" altLang="ja-JP"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endParaRPr>
          </a:p>
          <a:p>
            <a:r>
              <a:rPr kumimoji="1" lang="ja-JP" altLang="en-US" sz="2000" b="0" i="0" normalizeH="0" noProof="0" dirty="0">
                <a:solidFill>
                  <a:schemeClr val="tx1">
                    <a:lumMod val="75000"/>
                    <a:lumOff val="25000"/>
                  </a:schemeClr>
                </a:solidFill>
                <a:uLnTx/>
                <a:uFillTx/>
                <a:latin typeface="メイリオ" panose="020B0604030504040204" pitchFamily="50" charset="-128"/>
                <a:cs typeface="メイリオ" panose="020B0604030504040204" pitchFamily="50" charset="-128"/>
              </a:rPr>
              <a:t>ただし、症状が続く時には、がんかどうかにかかわわらず、速やかに医療機関を受診しましょう。</a:t>
            </a:r>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itchFamily="34" charset="0"/>
            </a:endParaRPr>
          </a:p>
        </p:txBody>
      </p:sp>
    </p:spTree>
    <p:extLst>
      <p:ext uri="{BB962C8B-B14F-4D97-AF65-F5344CB8AC3E}">
        <p14:creationId xmlns:p14="http://schemas.microsoft.com/office/powerpoint/2010/main" val="24510258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dirty="0"/>
              <a:t>（読み上げる）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dirty="0"/>
              <a:t>「早く見つけるには、定期的な検診を受けることが大切である。」と言いましたが、それはなぜですか？</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dirty="0"/>
              <a:t>ここまでの学習を振り返って、考えてみてください。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dirty="0"/>
              <a:t>（生徒に質問し、「がんは初期の段階では症状が出にくいため、早期発見・早期治療を行うためには定期的に検診を受けることが大切である」ことが習得できたか確認します。）</a:t>
            </a:r>
            <a:br>
              <a:rPr kumimoji="1" lang="en-US" altLang="ja-JP" dirty="0"/>
            </a:br>
            <a:br>
              <a:rPr kumimoji="1" lang="en-US" altLang="ja-JP" dirty="0"/>
            </a:b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1397948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参考に、国が推奨しているがん検診について紹介します。</a:t>
            </a:r>
            <a:endParaRPr kumimoji="1" lang="en-US" altLang="ja-JP" dirty="0"/>
          </a:p>
          <a:p>
            <a:endParaRPr kumimoji="1" lang="en-US" altLang="ja-JP" dirty="0"/>
          </a:p>
          <a:p>
            <a:r>
              <a:rPr kumimoji="1" lang="ja-JP" altLang="en-US" dirty="0"/>
              <a:t>がん検診には様々なものがあります。がんで亡くなることを防ぐためには、がんによる死亡を減らす効果が確実で、かつ、検査が難しくなく、あまり経費かからない検診を受けることが大切です。</a:t>
            </a:r>
            <a:endParaRPr kumimoji="1" lang="en-US" altLang="ja-JP" dirty="0"/>
          </a:p>
          <a:p>
            <a:endParaRPr kumimoji="1" lang="en-US" altLang="ja-JP" dirty="0"/>
          </a:p>
          <a:p>
            <a:r>
              <a:rPr kumimoji="1" lang="ja-JP" altLang="en-US" dirty="0"/>
              <a:t>現在、国は、これらの要件を満たすことが科学的に認められた「胃がん」「大腸がん」「肺がん」「乳がん」「子宮頸がん」の５つの検診を推奨しており、それぞれに対象年齢と検診間隔を定めています。</a:t>
            </a:r>
            <a:endParaRPr kumimoji="1" lang="en-US" altLang="ja-JP" dirty="0"/>
          </a:p>
          <a:p>
            <a:endParaRPr kumimoji="1" lang="en-US" altLang="ja-JP" dirty="0"/>
          </a:p>
          <a:p>
            <a:r>
              <a:rPr kumimoji="1" lang="ja-JP" altLang="en-US" dirty="0"/>
              <a:t>早期発見・早期治療のために、皆さんが住んでいる市町村においても、この５つのがん検診への助成などを行っていますので、がん検診の通知が来たら積極的に受けるように心がけましょう。</a:t>
            </a:r>
            <a:endParaRPr kumimoji="1" lang="en-US" altLang="ja-JP" dirty="0"/>
          </a:p>
          <a:p>
            <a:endParaRPr kumimoji="1" lang="en-US" altLang="ja-JP" dirty="0"/>
          </a:p>
          <a:p>
            <a:r>
              <a:rPr kumimoji="1" lang="ja-JP" altLang="en-US" dirty="0"/>
              <a:t>（それぞれの検査方法や対象年齢について、スライドを見ながら説明する）</a:t>
            </a:r>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34</a:t>
            </a:fld>
            <a:endParaRPr kumimoji="1" lang="ja-JP" altLang="en-US"/>
          </a:p>
        </p:txBody>
      </p:sp>
    </p:spTree>
    <p:extLst>
      <p:ext uri="{BB962C8B-B14F-4D97-AF65-F5344CB8AC3E}">
        <p14:creationId xmlns:p14="http://schemas.microsoft.com/office/powerpoint/2010/main" val="3513351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つぎに、がんにかかったら、どのように治療するのでしょうか。</a:t>
            </a:r>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36</a:t>
            </a:fld>
            <a:endParaRPr kumimoji="1" lang="ja-JP" altLang="en-US"/>
          </a:p>
        </p:txBody>
      </p:sp>
    </p:spTree>
    <p:extLst>
      <p:ext uri="{BB962C8B-B14F-4D97-AF65-F5344CB8AC3E}">
        <p14:creationId xmlns:p14="http://schemas.microsoft.com/office/powerpoint/2010/main" val="340701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がんの治療法は主に３つあります。</a:t>
            </a:r>
            <a:endParaRPr kumimoji="1" lang="en-US" altLang="ja-JP" dirty="0"/>
          </a:p>
          <a:p>
            <a:endParaRPr kumimoji="1" lang="en-US" altLang="ja-JP" dirty="0"/>
          </a:p>
          <a:p>
            <a:r>
              <a:rPr kumimoji="1" lang="ja-JP" altLang="en-US" dirty="0"/>
              <a:t>「手術療法」とは、がんの部分をとりのぞく手術を行うことです。多くの場合、がんの根治（</a:t>
            </a:r>
            <a:r>
              <a:rPr lang="ja-JP" altLang="en-US" dirty="0"/>
              <a:t>完全に治すこと）を目的としています。</a:t>
            </a:r>
            <a:endParaRPr kumimoji="1" lang="en-US" altLang="ja-JP" dirty="0"/>
          </a:p>
          <a:p>
            <a:endParaRPr kumimoji="1" lang="en-US" altLang="ja-JP" dirty="0"/>
          </a:p>
          <a:p>
            <a:r>
              <a:rPr kumimoji="1" lang="ja-JP" altLang="en-US" dirty="0"/>
              <a:t>「放射線療法」とは、放射線によってがん細胞を死滅させることです。これは、通院で行うこともできます。</a:t>
            </a:r>
            <a:endParaRPr kumimoji="1" lang="en-US" altLang="ja-JP" dirty="0"/>
          </a:p>
          <a:p>
            <a:endParaRPr kumimoji="1" lang="en-US" altLang="ja-JP" dirty="0"/>
          </a:p>
          <a:p>
            <a:r>
              <a:rPr kumimoji="1" lang="ja-JP" altLang="en-US" dirty="0"/>
              <a:t>「薬物療法」とは、主に抗がん剤などののみ薬や注射などによってがん細胞が増えるのをおさえることです。最近は、いろいろ薬が使われており、その種類によって異なる副作用があるため、有効性だけでなく、できるだけ個人に合った、副作用の少ない薬を選んで使用します。</a:t>
            </a:r>
            <a:endParaRPr kumimoji="1" lang="en-US" altLang="ja-JP" dirty="0"/>
          </a:p>
          <a:p>
            <a:endParaRPr kumimoji="1" lang="en-US" altLang="ja-JP" dirty="0"/>
          </a:p>
          <a:p>
            <a:r>
              <a:rPr kumimoji="1" lang="ja-JP" altLang="en-US" dirty="0"/>
              <a:t>これらは、がんの種類や状態などによって選択しますが、必ずしもどれか一つ、というわけではなく、これらの </a:t>
            </a:r>
            <a:r>
              <a:rPr kumimoji="1" lang="en-US" altLang="ja-JP" dirty="0"/>
              <a:t>3</a:t>
            </a:r>
            <a:r>
              <a:rPr kumimoji="1" lang="ja-JP" altLang="en-US" dirty="0"/>
              <a:t>つを組み合わせることもあります。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37</a:t>
            </a:fld>
            <a:endParaRPr kumimoji="1" lang="ja-JP" altLang="en-US"/>
          </a:p>
        </p:txBody>
      </p:sp>
    </p:spTree>
    <p:extLst>
      <p:ext uri="{BB962C8B-B14F-4D97-AF65-F5344CB8AC3E}">
        <p14:creationId xmlns:p14="http://schemas.microsoft.com/office/powerpoint/2010/main" val="27079112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もし、自分や大切なひとががんになったら、がんの状態や治療について十分な説明を受けて、各治療の有効性や副作用などを理解した上で、医師と相談しながら治療法を選択することが大切です。</a:t>
            </a:r>
            <a:endParaRPr kumimoji="1" lang="en-US" altLang="ja-JP" dirty="0"/>
          </a:p>
          <a:p>
            <a:endParaRPr kumimoji="1" lang="en-US" altLang="ja-JP" dirty="0"/>
          </a:p>
          <a:p>
            <a:r>
              <a:rPr kumimoji="1" lang="ja-JP" altLang="en-US" dirty="0"/>
              <a:t>また、「仕事を続けながら治療をしたい」とか、「手術によって体の一部を失うことが不安だ」とか、自分の思いを伝えることも大切です。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38</a:t>
            </a:fld>
            <a:endParaRPr kumimoji="1" lang="ja-JP" altLang="en-US"/>
          </a:p>
        </p:txBody>
      </p:sp>
    </p:spTree>
    <p:extLst>
      <p:ext uri="{BB962C8B-B14F-4D97-AF65-F5344CB8AC3E}">
        <p14:creationId xmlns:p14="http://schemas.microsoft.com/office/powerpoint/2010/main" val="3195702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また、治療方針は医師によって異なることがあるため、別の医師の意見を聞いて、自分で選択するということも大切です。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ja-JP" altLang="en-US" dirty="0"/>
              <a:t>現状では、まだそれほど上手く機能していないこともありますが、このセカンドオピニオンという制度も重要です。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39</a:t>
            </a:fld>
            <a:endParaRPr kumimoji="1" lang="ja-JP" altLang="en-US"/>
          </a:p>
        </p:txBody>
      </p:sp>
    </p:spTree>
    <p:extLst>
      <p:ext uri="{BB962C8B-B14F-4D97-AF65-F5344CB8AC3E}">
        <p14:creationId xmlns:p14="http://schemas.microsoft.com/office/powerpoint/2010/main" val="638971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（読み上げる）</a:t>
            </a:r>
            <a:endParaRPr kumimoji="1" lang="en-US" altLang="ja-JP" dirty="0"/>
          </a:p>
          <a:p>
            <a:endParaRPr kumimoji="1" lang="en-US" altLang="ja-JP" dirty="0"/>
          </a:p>
          <a:p>
            <a:r>
              <a:rPr kumimoji="1" lang="ja-JP" altLang="en-US" dirty="0"/>
              <a:t>「自分で選ぶ」と言っても、単に治療法を選択するのではなく、治療法によって「どの程度の効果があるのか」、「副作用はどうか」等を比較し、一般的には、治療効果が高く、副作用が少ない治療法が医師から勧められますが、そういったことを十分に理解したうえで、自分で選ぶということが大切で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40</a:t>
            </a:fld>
            <a:endParaRPr kumimoji="1" lang="ja-JP" altLang="en-US"/>
          </a:p>
        </p:txBody>
      </p:sp>
    </p:spTree>
    <p:extLst>
      <p:ext uri="{BB962C8B-B14F-4D97-AF65-F5344CB8AC3E}">
        <p14:creationId xmlns:p14="http://schemas.microsoft.com/office/powerpoint/2010/main" val="3920583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この変異した細胞はどうなるかというと、遺伝子情報の中にある、変異した遺伝子を正常に修復したり、異常な細胞を排除したりする仕組みや、免疫機能によって正常な細胞だけが残るようになっています。</a:t>
            </a:r>
            <a:endParaRPr kumimoji="1" lang="en-US" altLang="ja-JP" dirty="0"/>
          </a:p>
          <a:p>
            <a:endParaRPr kumimoji="1" lang="en-US" altLang="ja-JP" dirty="0"/>
          </a:p>
          <a:p>
            <a:r>
              <a:rPr kumimoji="1" lang="ja-JP" altLang="en-US" dirty="0"/>
              <a:t>従って、細胞が変異したからといって、必ずしもがんになるとは限りません。</a:t>
            </a:r>
            <a:endParaRPr kumimoji="1" lang="en-US" altLang="ja-JP" dirty="0"/>
          </a:p>
          <a:p>
            <a:r>
              <a:rPr kumimoji="1" lang="ja-JP" altLang="en-US" dirty="0"/>
              <a:t>（しかし、まれに、変異細胞が生き残り、さらに増えてしまうことがあります。→次のスライド）</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がんになったとき、医師の治療を受ける他にも色々な支援が必要になります。</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41</a:t>
            </a:fld>
            <a:endParaRPr kumimoji="1" lang="ja-JP" altLang="en-US"/>
          </a:p>
        </p:txBody>
      </p:sp>
    </p:spTree>
    <p:extLst>
      <p:ext uri="{BB962C8B-B14F-4D97-AF65-F5344CB8AC3E}">
        <p14:creationId xmlns:p14="http://schemas.microsoft.com/office/powerpoint/2010/main" val="469726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医師は、がんそのものの治療だけでなく、痛みや吐き気、不安などの症状を和らげる薬の処方や相談もしてくれます。　また、（主に治療を担当する）主治医以外にも、看護師、緩和ケア医、精神科医などが種々の苦痛をやわらげるような対応をすることもあります。</a:t>
            </a:r>
            <a:endParaRPr kumimoji="1" lang="en-US" altLang="ja-JP" dirty="0"/>
          </a:p>
          <a:p>
            <a:endParaRPr kumimoji="1" lang="en-US" altLang="ja-JP" dirty="0"/>
          </a:p>
          <a:p>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42</a:t>
            </a:fld>
            <a:endParaRPr kumimoji="1" lang="ja-JP" altLang="en-US"/>
          </a:p>
        </p:txBody>
      </p:sp>
    </p:spTree>
    <p:extLst>
      <p:ext uri="{BB962C8B-B14F-4D97-AF65-F5344CB8AC3E}">
        <p14:creationId xmlns:p14="http://schemas.microsoft.com/office/powerpoint/2010/main" val="28485424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患者さんの不安に対しては、医師、看護師などが対応していることが多いと思われますが、臨床心理士、心理カウンセラーなども患者さんの不安を聴いて、前向きにがん治療に取り組めるよう支援しています。</a:t>
            </a:r>
            <a:endParaRPr kumimoji="1" lang="en-US" altLang="ja-JP" dirty="0"/>
          </a:p>
          <a:p>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43</a:t>
            </a:fld>
            <a:endParaRPr kumimoji="1" lang="ja-JP" altLang="en-US"/>
          </a:p>
        </p:txBody>
      </p:sp>
    </p:spTree>
    <p:extLst>
      <p:ext uri="{BB962C8B-B14F-4D97-AF65-F5344CB8AC3E}">
        <p14:creationId xmlns:p14="http://schemas.microsoft.com/office/powerpoint/2010/main" val="2211388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また、がんの治療費や仕事を休まざるを得ない場合の生活支援については、ソーシャルワーカーが相談に乗ってくれます。</a:t>
            </a:r>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44</a:t>
            </a:fld>
            <a:endParaRPr kumimoji="1" lang="ja-JP" altLang="en-US"/>
          </a:p>
        </p:txBody>
      </p:sp>
    </p:spTree>
    <p:extLst>
      <p:ext uri="{BB962C8B-B14F-4D97-AF65-F5344CB8AC3E}">
        <p14:creationId xmlns:p14="http://schemas.microsoft.com/office/powerpoint/2010/main" val="19722740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このように、がんになった時には、沢山の人ががん患者とその家族を支援してくれます。</a:t>
            </a:r>
          </a:p>
          <a:p>
            <a:r>
              <a:rPr kumimoji="1" lang="ja-JP" altLang="en-US" dirty="0"/>
              <a:t>このことを「チーム医療」と言います。</a:t>
            </a:r>
          </a:p>
          <a:p>
            <a:r>
              <a:rPr kumimoji="1" lang="ja-JP" altLang="en-US" dirty="0"/>
              <a:t>例えば、がんの進行や痛み、苦痛などの状態に応じて、様々な支援が受けられます。</a:t>
            </a:r>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45</a:t>
            </a:fld>
            <a:endParaRPr kumimoji="1" lang="ja-JP" altLang="en-US"/>
          </a:p>
        </p:txBody>
      </p:sp>
    </p:spTree>
    <p:extLst>
      <p:ext uri="{BB962C8B-B14F-4D97-AF65-F5344CB8AC3E}">
        <p14:creationId xmlns:p14="http://schemas.microsoft.com/office/powerpoint/2010/main" val="379395844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（読み上げる）</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0" i="0" kern="1200">
                <a:solidFill>
                  <a:schemeClr val="tx1"/>
                </a:solidFill>
                <a:effectLst/>
                <a:latin typeface="AR丸ゴシック体E" panose="020F0909000000000000" pitchFamily="49" charset="-128"/>
                <a:ea typeface="AR丸ゴシック体E" panose="020F0909000000000000" pitchFamily="49" charset="-128"/>
                <a:cs typeface="+mn-cs"/>
              </a:rPr>
              <a:t>また、患者</a:t>
            </a:r>
            <a:r>
              <a:rPr kumimoji="1" lang="ja-JP" altLang="en-US" sz="2000" b="0" i="0" kern="1200" dirty="0">
                <a:solidFill>
                  <a:schemeClr val="tx1"/>
                </a:solidFill>
                <a:effectLst/>
                <a:latin typeface="AR丸ゴシック体E" panose="020F0909000000000000" pitchFamily="49" charset="-128"/>
                <a:ea typeface="AR丸ゴシック体E" panose="020F0909000000000000" pitchFamily="49" charset="-128"/>
                <a:cs typeface="+mn-cs"/>
              </a:rPr>
              <a:t>さんや家族のからだや心などのいろいろな苦痛を和らげることは非常に重要で、「緩和ケア」と言われています。</a:t>
            </a:r>
            <a:br>
              <a:rPr lang="ja-JP" altLang="en-US" dirty="0"/>
            </a:br>
            <a:br>
              <a:rPr lang="ja-JP" altLang="en-US" dirty="0"/>
            </a:br>
            <a:r>
              <a:rPr kumimoji="1" lang="ja-JP" altLang="en-US" sz="2000" b="0" i="0" kern="1200" dirty="0">
                <a:solidFill>
                  <a:schemeClr val="tx1"/>
                </a:solidFill>
                <a:effectLst/>
                <a:latin typeface="AR丸ゴシック体E" panose="020F0909000000000000" pitchFamily="49" charset="-128"/>
                <a:ea typeface="AR丸ゴシック体E" panose="020F0909000000000000" pitchFamily="49" charset="-128"/>
                <a:cs typeface="+mn-cs"/>
              </a:rPr>
              <a:t>緩和ケアにおいてもチーム医療が重要な役割を果たしていますが、からだや心の苦痛などで支援が必要な場合は、がんと診断された時から緩和ケアを受けることもすすめられています。</a:t>
            </a:r>
            <a:br>
              <a:rPr lang="ja-JP" altLang="en-US" dirty="0"/>
            </a:br>
            <a:br>
              <a:rPr lang="ja-JP" altLang="en-US" dirty="0"/>
            </a:br>
            <a:r>
              <a:rPr kumimoji="1" lang="ja-JP" altLang="en-US" sz="2000" b="0" i="0" kern="1200" dirty="0">
                <a:solidFill>
                  <a:schemeClr val="tx1"/>
                </a:solidFill>
                <a:effectLst/>
                <a:latin typeface="AR丸ゴシック体E" panose="020F0909000000000000" pitchFamily="49" charset="-128"/>
                <a:ea typeface="AR丸ゴシック体E" panose="020F0909000000000000" pitchFamily="49" charset="-128"/>
                <a:cs typeface="+mn-cs"/>
              </a:rPr>
              <a:t>ただし、すぐに、全ての患者さんに「緩和ケア」が必要とは限りませんので、個々の状態に応じた対応が行われています。</a:t>
            </a:r>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BBB197-2DF4-4E91-A988-03D69B58B699}"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Arial" panose="020B0604020202020204" pitchFamily="34" charset="0"/>
            </a:endParaRPr>
          </a:p>
        </p:txBody>
      </p:sp>
    </p:spTree>
    <p:extLst>
      <p:ext uri="{BB962C8B-B14F-4D97-AF65-F5344CB8AC3E}">
        <p14:creationId xmlns:p14="http://schemas.microsoft.com/office/powerpoint/2010/main" val="22411629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最後に、</a:t>
            </a:r>
            <a:endParaRPr kumimoji="1" lang="en-US" altLang="ja-JP" dirty="0"/>
          </a:p>
          <a:p>
            <a:endParaRPr kumimoji="1" lang="en-US" altLang="ja-JP" dirty="0"/>
          </a:p>
          <a:p>
            <a:r>
              <a:rPr kumimoji="1" lang="ja-JP" altLang="en-US" dirty="0"/>
              <a:t>以前は、がんはかかると死んでしまう、怖い病気と思われていましたが、医療の進歩によって、今では早期発見・早期治療すればほとんどが治る病気となっています。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がんを正しく知ることで、必要以上に怖がることはないこと、早期発見・早期治療の大切さ、必要な時には様々な支援が受けられることを学んでくれたと思います。</a:t>
            </a:r>
            <a:endParaRPr kumimoji="1" lang="en-US" altLang="ja-JP" dirty="0"/>
          </a:p>
          <a:p>
            <a:endParaRPr kumimoji="1" lang="en-US" altLang="ja-JP" dirty="0"/>
          </a:p>
          <a:p>
            <a:r>
              <a:rPr kumimoji="1" lang="ja-JP" altLang="en-US" dirty="0"/>
              <a:t>今日、学んだことは、身近な人にも伝えて欲しいと思いますし、皆さんが大人になったとき、がん検診の大切さを忘れずに検診を受けて欲しいと思います。</a:t>
            </a:r>
            <a:endParaRPr kumimoji="1" lang="en-US" altLang="ja-JP" dirty="0"/>
          </a:p>
          <a:p>
            <a:endParaRPr kumimoji="1" lang="en-US" altLang="ja-JP" dirty="0"/>
          </a:p>
          <a:p>
            <a:r>
              <a:rPr kumimoji="1" lang="ja-JP" altLang="en-US" dirty="0"/>
              <a:t>（以上で終わります）</a:t>
            </a:r>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47</a:t>
            </a:fld>
            <a:endParaRPr kumimoji="1" lang="ja-JP" altLang="en-US"/>
          </a:p>
        </p:txBody>
      </p:sp>
    </p:spTree>
    <p:extLst>
      <p:ext uri="{BB962C8B-B14F-4D97-AF65-F5344CB8AC3E}">
        <p14:creationId xmlns:p14="http://schemas.microsoft.com/office/powerpoint/2010/main" val="186912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r>
              <a:rPr kumimoji="1" lang="ja-JP" altLang="en-US" dirty="0"/>
              <a:t>異常な細胞を修復したり排除できずに、異常な細胞のまま増えていき、かたまりになったもののうち、悪性のものをがんと言います。</a:t>
            </a:r>
            <a:endParaRPr kumimoji="1" lang="en-US" altLang="ja-JP" dirty="0"/>
          </a:p>
          <a:p>
            <a:endParaRPr kumimoji="1" lang="en-US" altLang="ja-JP" dirty="0"/>
          </a:p>
          <a:p>
            <a:r>
              <a:rPr kumimoji="1" lang="ja-JP" altLang="en-US" dirty="0"/>
              <a:t>がんは、元々、自分の細胞なので、他の病気とは違って、体の中で増えても症状が出にくいうえに、他の臓器に広がりやすく、また血液などに入り込んで全身に広がりやすい特性があります。</a:t>
            </a:r>
            <a:endParaRPr kumimoji="1" lang="en-US" altLang="ja-JP" dirty="0"/>
          </a:p>
          <a:p>
            <a:endParaRPr kumimoji="1" lang="en-US" altLang="ja-JP" dirty="0"/>
          </a:p>
          <a:p>
            <a:r>
              <a:rPr kumimoji="1" lang="ja-JP" altLang="en-US" dirty="0"/>
              <a:t>では、この異常な細胞は、何が原因でできるのでしょうか。</a:t>
            </a:r>
            <a:endParaRPr kumimoji="1" lang="en-US" altLang="ja-JP" dirty="0"/>
          </a:p>
          <a:p>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r>
              <a:rPr kumimoji="1" lang="ja-JP" altLang="en-US" dirty="0"/>
              <a:t>　</a:t>
            </a:r>
            <a:endParaRPr kumimoji="1" lang="en-US" altLang="ja-JP" dirty="0"/>
          </a:p>
          <a:p>
            <a:r>
              <a:rPr kumimoji="1" lang="ja-JP" altLang="en-US" dirty="0"/>
              <a:t>　＊確率はかなり低いのですが、上記のように、異常な細胞が生き残り、しかも正常の細胞とは異なり、勝手にどんどん増えてしまう“がん細胞”になってしまうことがあります。</a:t>
            </a:r>
            <a:endParaRPr kumimoji="1" lang="en-US" altLang="ja-JP" dirty="0"/>
          </a:p>
          <a:p>
            <a:r>
              <a:rPr kumimoji="1" lang="ja-JP" altLang="en-US" dirty="0"/>
              <a:t>　＊なお、がんが、連続性に周囲（の組織、臓器）に広がっていくことを“浸潤（しんじゅん）”と言います。一方、がんが、リンパ管や血管を通して、離れたところにあるリンパ節や臓器などに移っていくことを“転移”と言います。</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5</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こちらは、日本人の男性でがんになった人のうち、原因が分かっているもののグラフです。</a:t>
            </a:r>
            <a:endParaRPr kumimoji="1" lang="en-US" altLang="ja-JP" dirty="0"/>
          </a:p>
          <a:p>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「がんの原因」といわれているのは、ヒトの遺伝子に変異を起こしやすくて、がんが発生する可能性が比較的高い（すなわちリスクが高くなる）ものです。</a:t>
            </a:r>
            <a:endParaRPr kumimoji="1" lang="en-US" altLang="ja-JP" dirty="0"/>
          </a:p>
          <a:p>
            <a:endParaRPr kumimoji="1" lang="en-US" altLang="ja-JP" dirty="0"/>
          </a:p>
          <a:p>
            <a:pPr defTabSz="946678"/>
            <a:r>
              <a:rPr kumimoji="1" lang="ja-JP" altLang="en-US" dirty="0"/>
              <a:t>原因が分かっているもののうち、１番多いのは「喫煙」で、２番目に多いのは「感染」、次いで「飲酒」となっています。</a:t>
            </a:r>
            <a:endParaRPr kumimoji="1" lang="en-US" altLang="ja-JP" dirty="0"/>
          </a:p>
          <a:p>
            <a:pPr defTabSz="946678"/>
            <a:endParaRPr kumimoji="1" lang="en-US" altLang="ja-JP" dirty="0"/>
          </a:p>
          <a:p>
            <a:pPr defTabSz="946678"/>
            <a:r>
              <a:rPr kumimoji="1" lang="ja-JP" altLang="en-US" dirty="0"/>
              <a:t>必ずがんになるというわけではありませんが、喫煙や、ある種の感染の影響が長い期間続くと、遺伝子の変異が起こりやすくなり、がんになる確率が高くなります。</a:t>
            </a:r>
            <a:endParaRPr kumimoji="1" lang="en-US" altLang="ja-JP" dirty="0"/>
          </a:p>
          <a:p>
            <a:pPr defTabSz="946678"/>
            <a:endParaRPr kumimoji="1" lang="en-US" altLang="ja-JP" dirty="0"/>
          </a:p>
          <a:p>
            <a:pPr defTabSz="946678"/>
            <a:r>
              <a:rPr kumimoji="1" lang="ja-JP" altLang="en-US" dirty="0"/>
              <a:t>がんの原因（誘因）になりうる細菌やウィルスも人から人に感染することがありますが、感染したからといって必ずしもがんになるわけではなく、長い年月を経て、その一部の人にがんが発生します。</a:t>
            </a:r>
            <a:endParaRPr kumimoji="1" lang="en-US" altLang="ja-JP" dirty="0"/>
          </a:p>
          <a:p>
            <a:pPr defTabSz="946678"/>
            <a:endParaRPr kumimoji="1" lang="en-US" altLang="ja-JP" dirty="0"/>
          </a:p>
          <a:p>
            <a:pPr defTabSz="946678"/>
            <a:r>
              <a:rPr kumimoji="1" lang="ja-JP" altLang="en-US" dirty="0"/>
              <a:t>従って、そういった感染症の予防や治療が大切とされています。（ワクチンによる感染予防、細菌やウィルスの感染に対する治療で、後でまた説明します。）</a:t>
            </a:r>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6</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678"/>
            <a:r>
              <a:rPr kumimoji="1" lang="ja-JP" altLang="en-US" dirty="0"/>
              <a:t>つぎに、こちらは、日本人の女性でがんになった人のうち、原因が分かっているもののグラフです。</a:t>
            </a:r>
            <a:endParaRPr kumimoji="1" lang="en-US" altLang="ja-JP" dirty="0"/>
          </a:p>
          <a:p>
            <a:pPr defTabSz="946678"/>
            <a:endParaRPr kumimoji="1" lang="en-US" altLang="ja-JP" dirty="0"/>
          </a:p>
          <a:p>
            <a:pPr defTabSz="946678"/>
            <a:r>
              <a:rPr kumimoji="1" lang="ja-JP" altLang="en-US" dirty="0"/>
              <a:t>女性では、原因が分かっていないものが多いですが、分かっているもののうちで最も多いのは「感染」で、次いで「喫煙」「飲酒」となっています。</a:t>
            </a:r>
            <a:endParaRPr kumimoji="1" lang="en-US" altLang="ja-JP" dirty="0"/>
          </a:p>
          <a:p>
            <a:endParaRPr kumimoji="1" lang="en-US" altLang="ja-JP" dirty="0"/>
          </a:p>
          <a:p>
            <a:r>
              <a:rPr kumimoji="1" lang="ja-JP" altLang="en-US" dirty="0"/>
              <a:t>女性に多い「子宮頸がん」は、ヒトパピローマウイルス感染によって発生することが分かっていて、ヒトパピローマウイルス感染はワクチン接種によって予防することができます。</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r>
              <a:rPr kumimoji="1" lang="ja-JP" altLang="en-US" dirty="0"/>
              <a:t>　</a:t>
            </a:r>
            <a:endParaRPr kumimoji="1" lang="en-US" altLang="ja-JP" dirty="0"/>
          </a:p>
          <a:p>
            <a:r>
              <a:rPr kumimoji="1" lang="ja-JP" altLang="en-US" dirty="0"/>
              <a:t>ヒトパピローマウイルスの感染によって子宮がんが発生することがわかっており、感染を予防するにはワクチンが有効であるため、厚生労働省ではワクチン接種を勧めていますが、日本では複雑な事情がありますので、学校においては接種勧奨を行わず、厚生労働省のホームページや各自治体の保健センター等から送付されるリーフレット等を参考に、正しく理解をしたうえで、接種するかどうかを保護者と相談して決めるよう呼びかける</a:t>
            </a:r>
            <a:endParaRPr kumimoji="1"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7</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65125" y="601663"/>
            <a:ext cx="6373813" cy="4779962"/>
          </a:xfrm>
        </p:spPr>
      </p:sp>
      <p:sp>
        <p:nvSpPr>
          <p:cNvPr id="3" name="ノート プレースホルダー 2"/>
          <p:cNvSpPr>
            <a:spLocks noGrp="1"/>
          </p:cNvSpPr>
          <p:nvPr>
            <p:ph type="body" idx="1"/>
          </p:nvPr>
        </p:nvSpPr>
        <p:spPr/>
        <p:txBody>
          <a:bodyPr/>
          <a:lstStyle/>
          <a:p>
            <a:pPr defTabSz="946678"/>
            <a:r>
              <a:rPr kumimoji="1" lang="ja-JP" altLang="en-US" dirty="0"/>
              <a:t>このように、原因が分かっているものの中では、「細菌やウイルス感染が原因となっているもの」、「喫煙や飲酒などの生活習慣が原因となっているもの」、</a:t>
            </a:r>
            <a:endParaRPr kumimoji="1" lang="en-US" altLang="ja-JP" dirty="0"/>
          </a:p>
          <a:p>
            <a:pPr defTabSz="946678"/>
            <a:endParaRPr kumimoji="1" lang="en-US" altLang="ja-JP" dirty="0"/>
          </a:p>
          <a:p>
            <a:pPr defTabSz="946678"/>
            <a:r>
              <a:rPr kumimoji="1" lang="ja-JP" altLang="en-US" dirty="0"/>
              <a:t>「遺伝的な要因が原因になっているもの」がありますが、がんの原因は分からないものが多く、スライド６やスライド７のグラフで見ると、</a:t>
            </a:r>
            <a:endParaRPr kumimoji="1" lang="en-US" altLang="ja-JP" dirty="0"/>
          </a:p>
          <a:p>
            <a:pPr defTabSz="946678"/>
            <a:endParaRPr kumimoji="1" lang="en-US" altLang="ja-JP" dirty="0"/>
          </a:p>
          <a:p>
            <a:pPr defTabSz="946678"/>
            <a:r>
              <a:rPr kumimoji="1" lang="ja-JP" altLang="en-US" dirty="0"/>
              <a:t>がんになった人のうち、原因が分かっているのは、男性では</a:t>
            </a:r>
            <a:r>
              <a:rPr kumimoji="1" lang="en-US" altLang="ja-JP" dirty="0"/>
              <a:t>53.3</a:t>
            </a:r>
            <a:r>
              <a:rPr kumimoji="1" lang="ja-JP" altLang="en-US" dirty="0"/>
              <a:t>％、女性では</a:t>
            </a:r>
            <a:r>
              <a:rPr kumimoji="1" lang="en-US" altLang="ja-JP" dirty="0"/>
              <a:t>27.7</a:t>
            </a:r>
            <a:r>
              <a:rPr kumimoji="1" lang="ja-JP" altLang="en-US" dirty="0"/>
              <a:t>％と、がんの多くは原因が分かっていません。　</a:t>
            </a:r>
            <a:endParaRPr kumimoji="1" lang="en-US" altLang="ja-JP" dirty="0"/>
          </a:p>
          <a:p>
            <a:pPr defTabSz="946678"/>
            <a:endParaRPr kumimoji="1" lang="en-US" altLang="ja-JP" dirty="0"/>
          </a:p>
          <a:p>
            <a:pPr defTabSz="946678"/>
            <a:r>
              <a:rPr kumimoji="1" lang="en-US" altLang="ja-JP" dirty="0"/>
              <a:t>【</a:t>
            </a:r>
            <a:r>
              <a:rPr kumimoji="1" lang="ja-JP" altLang="en-US" dirty="0"/>
              <a:t>参考</a:t>
            </a:r>
            <a:r>
              <a:rPr kumimoji="1" lang="en-US" altLang="ja-JP" dirty="0"/>
              <a:t>】</a:t>
            </a:r>
          </a:p>
          <a:p>
            <a:pPr defTabSz="946678"/>
            <a:r>
              <a:rPr kumimoji="1" lang="ja-JP" altLang="en-US" dirty="0"/>
              <a:t>多くのがんではいわゆる（両親から伝わってくる）遺伝が関与しているものはそれほど多くないと考えられてきました。遺伝子の変異は、いわゆる遺伝（生まれた時から遺伝子に異常があった）ということではなく、正常の遺伝子に後から異常が生じて（変異）、それが原因でがんになることが多いとされています。“遺伝子”、“遺伝的”という言葉が混乱を招かないように注意が必要です。</a:t>
            </a:r>
            <a:endParaRPr kumimoji="1" lang="en-US" altLang="ja-JP" dirty="0"/>
          </a:p>
          <a:p>
            <a:pPr defTabSz="946678"/>
            <a:endParaRPr kumimoji="1" lang="en-US" altLang="ja-JP" dirty="0"/>
          </a:p>
        </p:txBody>
      </p:sp>
      <p:sp>
        <p:nvSpPr>
          <p:cNvPr id="4" name="スライド番号プレースホルダー 3"/>
          <p:cNvSpPr>
            <a:spLocks noGrp="1"/>
          </p:cNvSpPr>
          <p:nvPr>
            <p:ph type="sldNum" sz="quarter" idx="10"/>
          </p:nvPr>
        </p:nvSpPr>
        <p:spPr/>
        <p:txBody>
          <a:bodyPr/>
          <a:lstStyle/>
          <a:p>
            <a:fld id="{96BBB197-2DF4-4E91-A988-03D69B58B699}" type="slidenum">
              <a:rPr kumimoji="1" lang="ja-JP" altLang="en-US" smtClean="0"/>
              <a:t>8</a:t>
            </a:fld>
            <a:endParaRPr kumimoji="1" lang="ja-JP" altLang="en-US"/>
          </a:p>
        </p:txBody>
      </p:sp>
    </p:spTree>
    <p:extLst>
      <p:ext uri="{BB962C8B-B14F-4D97-AF65-F5344CB8AC3E}">
        <p14:creationId xmlns:p14="http://schemas.microsoft.com/office/powerpoint/2010/main" val="494028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また、年をとるにつれ、生まれてから経験する細胞分裂の回数が増えていくため、細胞が変異する数が増えますし、</a:t>
            </a:r>
            <a:endParaRPr kumimoji="1" lang="en-US" altLang="ja-JP" dirty="0"/>
          </a:p>
          <a:p>
            <a:endParaRPr kumimoji="1" lang="en-US" altLang="ja-JP" dirty="0"/>
          </a:p>
          <a:p>
            <a:r>
              <a:rPr kumimoji="1" lang="ja-JP" altLang="en-US" dirty="0"/>
              <a:t>細胞を正常に保つ働きが低下しはじめ、異常な細胞が生まれやすくなったり、排除されにくくなるとされています。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fld id="{96BBB197-2DF4-4E91-A988-03D69B58B699}" type="slidenum">
              <a:rPr kumimoji="1" lang="ja-JP" altLang="en-US" smtClean="0"/>
              <a:t>9</a:t>
            </a:fld>
            <a:endParaRPr kumimoji="1" lang="ja-JP" altLang="en-US"/>
          </a:p>
        </p:txBody>
      </p:sp>
    </p:spTree>
    <p:extLst>
      <p:ext uri="{BB962C8B-B14F-4D97-AF65-F5344CB8AC3E}">
        <p14:creationId xmlns:p14="http://schemas.microsoft.com/office/powerpoint/2010/main" val="2540616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52910180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1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8704163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2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5606850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24677336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08630120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90687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4684013"/>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39459705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6262122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比較">
    <p:spTree>
      <p:nvGrpSpPr>
        <p:cNvPr id="1" name=""/>
        <p:cNvGrpSpPr/>
        <p:nvPr/>
      </p:nvGrpSpPr>
      <p:grpSpPr>
        <a:xfrm>
          <a:off x="0" y="0"/>
          <a:ext cx="0" cy="0"/>
          <a:chOff x="0" y="0"/>
          <a:chExt cx="0" cy="0"/>
        </a:xfrm>
      </p:grpSpPr>
      <p:sp>
        <p:nvSpPr>
          <p:cNvPr id="10" name="正方形/長方形 9"/>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261359718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49009445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タイトル スライド">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450553101"/>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33514805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47938853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6" name="正方形/長方形 5"/>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97638089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439565623"/>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596215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27491085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35330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10" name="正方形/長方形 9"/>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11" name="図 10"/>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176059550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7" name="正方形/長方形 6"/>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8" name="正方形/長方形 7"/>
          <p:cNvSpPr/>
          <p:nvPr userDrawn="1"/>
        </p:nvSpPr>
        <p:spPr>
          <a:xfrm>
            <a:off x="183704" y="273711"/>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875629953"/>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正方形/長方形 4"/>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412229146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4_タイトル スライド">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2" name="図 1"/>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4222773862"/>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130488965"/>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F0B95808-CD91-45C4-93FE-2D98F1775133}"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32772875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44724494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690079163"/>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5" name="正方形/長方形 4"/>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6" name="メモ 5"/>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103743581"/>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72550326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03164750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2566772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19645267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46165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5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387916461"/>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8" name="正方形/長方形 7"/>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9" name="図 8"/>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422065527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8"/>
            <a:ext cx="1475598"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a:p>
        </p:txBody>
      </p:sp>
      <p:sp>
        <p:nvSpPr>
          <p:cNvPr id="6" name="正方形/長方形 5"/>
          <p:cNvSpPr/>
          <p:nvPr userDrawn="1"/>
        </p:nvSpPr>
        <p:spPr>
          <a:xfrm>
            <a:off x="251520" y="919376"/>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260648"/>
            <a:ext cx="1021433" cy="523220"/>
          </a:xfrm>
          <a:prstGeom prst="rect">
            <a:avLst/>
          </a:prstGeom>
        </p:spPr>
        <p:txBody>
          <a:bodyPr wrap="none">
            <a:spAutoFit/>
          </a:bodyPr>
          <a:lstStyle>
            <a:defPPr>
              <a:defRPr lang="ja-JP"/>
            </a:defPPr>
          </a:lstStyle>
          <a:p>
            <a:r>
              <a:rPr lang="ja-JP" altLang="en-US" sz="28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30056377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185527" y="-821568"/>
            <a:ext cx="677294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1503172226"/>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349109723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4180521520"/>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91211436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739763303"/>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4" name="正方形/長方形 3"/>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4176867014"/>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4" name="図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1618265133"/>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比較">
    <p:spTree>
      <p:nvGrpSpPr>
        <p:cNvPr id="1" name=""/>
        <p:cNvGrpSpPr/>
        <p:nvPr/>
      </p:nvGrpSpPr>
      <p:grpSpPr>
        <a:xfrm>
          <a:off x="0" y="0"/>
          <a:ext cx="0" cy="0"/>
          <a:chOff x="0" y="0"/>
          <a:chExt cx="0" cy="0"/>
        </a:xfrm>
      </p:grpSpPr>
      <p:sp>
        <p:nvSpPr>
          <p:cNvPr id="6" name="正方形/長方形 5"/>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7" name="メモ 6"/>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08544355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90341662"/>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3" name="メモ 2"/>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181800901"/>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93851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2 つのコンテンツ">
    <p:spTree>
      <p:nvGrpSpPr>
        <p:cNvPr id="1" name=""/>
        <p:cNvGrpSpPr/>
        <p:nvPr/>
      </p:nvGrpSpPr>
      <p:grpSpPr>
        <a:xfrm>
          <a:off x="0" y="0"/>
          <a:ext cx="0" cy="0"/>
          <a:chOff x="0" y="0"/>
          <a:chExt cx="0" cy="0"/>
        </a:xfrm>
      </p:grpSpPr>
      <p:sp>
        <p:nvSpPr>
          <p:cNvPr id="4" name="正方形/長方形 3"/>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417344872"/>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7" name="メモ 6"/>
          <p:cNvSpPr/>
          <p:nvPr userDrawn="1"/>
        </p:nvSpPr>
        <p:spPr>
          <a:xfrm>
            <a:off x="467544" y="-171401"/>
            <a:ext cx="8208912" cy="1152129"/>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946481501"/>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正方形/長方形 1"/>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3" name="メモ 2"/>
          <p:cNvSpPr/>
          <p:nvPr userDrawn="1"/>
        </p:nvSpPr>
        <p:spPr>
          <a:xfrm>
            <a:off x="467544" y="-99391"/>
            <a:ext cx="8208912" cy="1800200"/>
          </a:xfrm>
          <a:prstGeom prst="foldedCorner">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86183111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999109833"/>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942416" y="2136706"/>
            <a:ext cx="3197531"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337307" y="2136706"/>
            <a:ext cx="3197093" cy="3767397"/>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10" name="Slide Number Placeholder 5"/>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87411649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2265352" y="2226626"/>
            <a:ext cx="2874596"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5656154" y="2223398"/>
            <a:ext cx="2873239" cy="576262"/>
          </a:xfrm>
          <a:prstGeom prst="rect">
            <a:avLst/>
          </a:prstGeo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a:prstGeom prst="rect">
            <a:avLst/>
          </a:prstGeo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8" name="Footer Placeholder 7"/>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12" name="Slide Number Placeholder 5"/>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57671997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4" name="Footer Placeholder 3"/>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5" name="Slide Number Placeholder 4"/>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153058562"/>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3" name="Footer Placeholder 2"/>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4" name="Slide Number Placeholder 3"/>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02664705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7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507150901"/>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a:prstGeom prst="rect">
            <a:avLst/>
          </a:prstGeom>
        </p:spPr>
        <p:txBody>
          <a:bodyPr anchor="b"/>
          <a:lstStyle>
            <a:lvl1pPr algn="l">
              <a:defRPr sz="2000" b="0"/>
            </a:lvl1pPr>
          </a:lstStyle>
          <a:p>
            <a:r>
              <a:rPr lang="ja-JP" altLang="en-US"/>
              <a:t>マスター タイトルの書式設定</a:t>
            </a:r>
            <a:endParaRPr lang="en-US"/>
          </a:p>
        </p:txBody>
      </p:sp>
      <p:sp>
        <p:nvSpPr>
          <p:cNvPr id="3" name="Content Placeholder 2"/>
          <p:cNvSpPr>
            <a:spLocks noGrp="1"/>
          </p:cNvSpPr>
          <p:nvPr>
            <p:ph idx="1"/>
          </p:nvPr>
        </p:nvSpPr>
        <p:spPr>
          <a:xfrm>
            <a:off x="4743494" y="446089"/>
            <a:ext cx="3790906" cy="5414963"/>
          </a:xfrm>
          <a:prstGeom prst="rect">
            <a:avLst/>
          </a:prstGeo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942415" y="1598613"/>
            <a:ext cx="2629584" cy="4262436"/>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7" name="Slide Number Placeholder 6"/>
          <p:cNvSpPr>
            <a:spLocks noGrp="1"/>
          </p:cNvSpPr>
          <p:nvPr>
            <p:ph type="sldNum" sz="quarter" idx="12"/>
          </p:nvPr>
        </p:nvSpPr>
        <p:spPr>
          <a:xfrm>
            <a:off x="511228" y="787783"/>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80596593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a:prstGeom prst="rect">
            <a:avLst/>
          </a:prstGeom>
        </p:spPr>
        <p:txBody>
          <a:bodyPr anchor="b">
            <a:normAutofit/>
          </a:bodyPr>
          <a:lstStyle>
            <a:lvl1pPr algn="l">
              <a:defRPr sz="2400" b="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1942415" y="634965"/>
            <a:ext cx="6591985" cy="3854970"/>
          </a:xfrm>
          <a:prstGeom prst="rect">
            <a:avLst/>
          </a:prstGeo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a:p>
        </p:txBody>
      </p:sp>
      <p:sp>
        <p:nvSpPr>
          <p:cNvPr id="4" name="Text Placeholder 3"/>
          <p:cNvSpPr>
            <a:spLocks noGrp="1"/>
          </p:cNvSpPr>
          <p:nvPr>
            <p:ph type="body" sz="half" idx="2"/>
          </p:nvPr>
        </p:nvSpPr>
        <p:spPr>
          <a:xfrm>
            <a:off x="1942415" y="5367338"/>
            <a:ext cx="6591985" cy="493712"/>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6" name="Footer Placeholder 5"/>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7" name="Slide Number Placeholder 6"/>
          <p:cNvSpPr>
            <a:spLocks noGrp="1"/>
          </p:cNvSpPr>
          <p:nvPr>
            <p:ph type="sldNum" sz="quarter" idx="12"/>
          </p:nvPr>
        </p:nvSpPr>
        <p:spPr>
          <a:xfrm>
            <a:off x="511228" y="4983088"/>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01678361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a:prstGeom prst="rect">
            <a:avLst/>
          </a:prstGeom>
        </p:spPr>
        <p:txBody>
          <a:bodyPr anchor="ctr">
            <a:normAutofit/>
          </a:bodyPr>
          <a:lstStyle>
            <a:lvl1pPr algn="l">
              <a:defRPr sz="4800" b="0" cap="none"/>
            </a:lvl1pPr>
          </a:lstStyle>
          <a:p>
            <a:r>
              <a:rPr lang="ja-JP" altLang="en-US"/>
              <a:t>マスター タイトルの書式設定</a:t>
            </a:r>
            <a:endParaRPr lang="en-US"/>
          </a:p>
        </p:txBody>
      </p:sp>
      <p:sp>
        <p:nvSpPr>
          <p:cNvPr id="3" name="Text Placeholder 2"/>
          <p:cNvSpPr>
            <a:spLocks noGrp="1"/>
          </p:cNvSpPr>
          <p:nvPr>
            <p:ph type="body" idx="1"/>
          </p:nvPr>
        </p:nvSpPr>
        <p:spPr>
          <a:xfrm>
            <a:off x="1942415" y="4354046"/>
            <a:ext cx="6591985" cy="1555864"/>
          </a:xfrm>
          <a:prstGeom prst="rect">
            <a:avLst/>
          </a:prstGeo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7772400" y="6135089"/>
            <a:ext cx="766380" cy="370171"/>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5" name="Footer Placeholder 4"/>
          <p:cNvSpPr>
            <a:spLocks noGrp="1"/>
          </p:cNvSpPr>
          <p:nvPr>
            <p:ph type="ftr" sz="quarter" idx="11"/>
          </p:nvPr>
        </p:nvSpPr>
        <p:spPr>
          <a:xfrm>
            <a:off x="1942415" y="6135809"/>
            <a:ext cx="5716488" cy="365125"/>
          </a:xfrm>
          <a:prstGeom prst="rect">
            <a:avLst/>
          </a:prstGeom>
        </p:spPr>
        <p:txBody>
          <a:bodyPr/>
          <a:lstStyle>
            <a:defPPr>
              <a:defRPr lang="ja-JP"/>
            </a:defP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txBody>
          <a:bodyPr/>
          <a:lstStyle>
            <a:defPPr>
              <a:defRPr lang="ja-JP"/>
            </a:defPPr>
          </a:lstStyle>
          <a:p>
            <a:endParaRPr/>
          </a:p>
        </p:txBody>
      </p:sp>
      <p:sp>
        <p:nvSpPr>
          <p:cNvPr id="6" name="Slide Number Placeholder 5"/>
          <p:cNvSpPr>
            <a:spLocks noGrp="1"/>
          </p:cNvSpPr>
          <p:nvPr>
            <p:ph type="sldNum" sz="quarter" idx="12"/>
          </p:nvPr>
        </p:nvSpPr>
        <p:spPr>
          <a:xfrm>
            <a:off x="511228" y="3244140"/>
            <a:ext cx="584978"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15139340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正方形/長方形 7"/>
          <p:cNvSpPr/>
          <p:nvPr userDrawn="1"/>
        </p:nvSpPr>
        <p:spPr>
          <a:xfrm>
            <a:off x="0" y="0"/>
            <a:ext cx="9144000" cy="6858000"/>
          </a:xfrm>
          <a:prstGeom prst="rect">
            <a:avLst/>
          </a:prstGeom>
          <a:solidFill>
            <a:srgbClr val="01B3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115403376"/>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pic>
        <p:nvPicPr>
          <p:cNvPr id="7" name="図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1278" y="476672"/>
            <a:ext cx="8461444" cy="6209608"/>
          </a:xfrm>
          <a:prstGeom prst="rect">
            <a:avLst/>
          </a:prstGeom>
        </p:spPr>
      </p:pic>
    </p:spTree>
    <p:extLst>
      <p:ext uri="{BB962C8B-B14F-4D97-AF65-F5344CB8AC3E}">
        <p14:creationId xmlns:p14="http://schemas.microsoft.com/office/powerpoint/2010/main" val="287907070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8" name="メモ 7"/>
          <p:cNvSpPr/>
          <p:nvPr userDrawn="1"/>
        </p:nvSpPr>
        <p:spPr>
          <a:xfrm>
            <a:off x="467544" y="-171401"/>
            <a:ext cx="8208912" cy="1152129"/>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34497907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正方形/長方形 7"/>
          <p:cNvSpPr/>
          <p:nvPr userDrawn="1"/>
        </p:nvSpPr>
        <p:spPr>
          <a:xfrm rot="16200000">
            <a:off x="1337902" y="-609711"/>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
        <p:nvSpPr>
          <p:cNvPr id="9" name="メモ 8"/>
          <p:cNvSpPr/>
          <p:nvPr userDrawn="1"/>
        </p:nvSpPr>
        <p:spPr>
          <a:xfrm>
            <a:off x="467544" y="-99391"/>
            <a:ext cx="8208912" cy="1800200"/>
          </a:xfrm>
          <a:prstGeom prst="foldedCorner">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47306056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Tree>
    <p:extLst>
      <p:ext uri="{BB962C8B-B14F-4D97-AF65-F5344CB8AC3E}">
        <p14:creationId xmlns:p14="http://schemas.microsoft.com/office/powerpoint/2010/main" val="47634773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正方形/長方形 5"/>
          <p:cNvSpPr/>
          <p:nvPr userDrawn="1"/>
        </p:nvSpPr>
        <p:spPr>
          <a:xfrm>
            <a:off x="-18008" y="0"/>
            <a:ext cx="9162008" cy="6873528"/>
          </a:xfrm>
          <a:prstGeom prst="rect">
            <a:avLst/>
          </a:prstGeom>
          <a:solidFill>
            <a:srgbClr val="FCD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pic>
        <p:nvPicPr>
          <p:cNvPr id="7" name="図 6"/>
          <p:cNvPicPr>
            <a:picLocks noChangeAspect="1"/>
          </p:cNvPicPr>
          <p:nvPr userDrawn="1"/>
        </p:nvPicPr>
        <p:blipFill>
          <a:blip r:embed="rId2">
            <a:extLst>
              <a:ext uri="{28A0092B-C50C-407E-A947-70E740481C1C}">
                <a14:useLocalDpi xmlns:a14="http://schemas.microsoft.com/office/drawing/2010/main" val="0"/>
              </a:ext>
            </a:extLst>
          </a:blip>
          <a:srcRect b="6061"/>
          <a:stretch>
            <a:fillRect/>
          </a:stretch>
        </p:blipFill>
        <p:spPr>
          <a:xfrm>
            <a:off x="-46146" y="191295"/>
            <a:ext cx="8938626" cy="6696744"/>
          </a:xfrm>
          <a:prstGeom prst="rect">
            <a:avLst/>
          </a:prstGeom>
          <a:effectLst>
            <a:outerShdw blurRad="50800" dist="38100" dir="2700000" algn="tl" rotWithShape="0">
              <a:prstClr val="black">
                <a:alpha val="24000"/>
              </a:prstClr>
            </a:outerShdw>
          </a:effectLst>
        </p:spPr>
      </p:pic>
    </p:spTree>
    <p:extLst>
      <p:ext uri="{BB962C8B-B14F-4D97-AF65-F5344CB8AC3E}">
        <p14:creationId xmlns:p14="http://schemas.microsoft.com/office/powerpoint/2010/main" val="3061639841"/>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Freeform 11"/>
          <p:cNvSpPr/>
          <p:nvPr userDrawn="1"/>
        </p:nvSpPr>
        <p:spPr bwMode="auto">
          <a:xfrm flipV="1">
            <a:off x="58" y="234597"/>
            <a:ext cx="1475598" cy="746130"/>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rgbClr val="00B050"/>
          </a:solidFill>
          <a:ln>
            <a:noFill/>
          </a:ln>
        </p:spPr>
        <p:txBody>
          <a:bodyPr/>
          <a:lstStyle>
            <a:defPPr>
              <a:defRPr lang="ja-JP"/>
            </a:defPPr>
          </a:lstStyle>
          <a:p>
            <a:endParaRPr lang="ja-JP" altLang="en-US" b="1">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6" name="正方形/長方形 5"/>
          <p:cNvSpPr/>
          <p:nvPr userDrawn="1"/>
        </p:nvSpPr>
        <p:spPr>
          <a:xfrm>
            <a:off x="251520" y="1196752"/>
            <a:ext cx="8640960" cy="5938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183704" y="385500"/>
            <a:ext cx="1021433" cy="523220"/>
          </a:xfrm>
          <a:prstGeom prst="rect">
            <a:avLst/>
          </a:prstGeom>
        </p:spPr>
        <p:txBody>
          <a:bodyPr wrap="none">
            <a:spAutoFit/>
          </a:bodyPr>
          <a:lstStyle>
            <a:defPPr>
              <a:defRPr lang="ja-JP"/>
            </a:defPPr>
          </a:lstStyle>
          <a:p>
            <a:r>
              <a:rPr lang="ja-JP" altLang="en-US" sz="2800" b="1">
                <a:solidFill>
                  <a:schemeClr val="bg1"/>
                </a:solidFill>
                <a:latin typeface="メイリオ" panose="020B0604030504040204" pitchFamily="50" charset="-128"/>
                <a:ea typeface="メイリオ" panose="020B0604030504040204" pitchFamily="50" charset="-128"/>
              </a:rPr>
              <a:t>資 料</a:t>
            </a:r>
          </a:p>
        </p:txBody>
      </p:sp>
    </p:spTree>
    <p:extLst>
      <p:ext uri="{BB962C8B-B14F-4D97-AF65-F5344CB8AC3E}">
        <p14:creationId xmlns:p14="http://schemas.microsoft.com/office/powerpoint/2010/main" val="261184235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71923565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タイトル付きの&#10;コンテンツ">
    <p:spTree>
      <p:nvGrpSpPr>
        <p:cNvPr id="1" name=""/>
        <p:cNvGrpSpPr/>
        <p:nvPr/>
      </p:nvGrpSpPr>
      <p:grpSpPr>
        <a:xfrm>
          <a:off x="0" y="0"/>
          <a:ext cx="0" cy="0"/>
          <a:chOff x="0" y="0"/>
          <a:chExt cx="0" cy="0"/>
        </a:xfrm>
      </p:grpSpPr>
      <p:sp>
        <p:nvSpPr>
          <p:cNvPr id="3" name="正方形/長方形 2"/>
          <p:cNvSpPr/>
          <p:nvPr userDrawn="1"/>
        </p:nvSpPr>
        <p:spPr>
          <a:xfrm rot="16200000">
            <a:off x="1337902" y="-973943"/>
            <a:ext cx="6468194" cy="8784976"/>
          </a:xfrm>
          <a:prstGeom prst="rect">
            <a:avLst/>
          </a:prstGeom>
          <a:solidFill>
            <a:schemeClr val="bg1"/>
          </a:solidFill>
          <a:ln>
            <a:noFill/>
          </a:ln>
          <a:effectLst>
            <a:outerShdw blurRad="381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lang="ja-JP" altLang="en-US"/>
          </a:p>
        </p:txBody>
      </p:sp>
    </p:spTree>
    <p:extLst>
      <p:ext uri="{BB962C8B-B14F-4D97-AF65-F5344CB8AC3E}">
        <p14:creationId xmlns:p14="http://schemas.microsoft.com/office/powerpoint/2010/main" val="56014986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6" name="フッター プレースホルダー 5"/>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7" name="スライド番号プレースホルダー 6"/>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187003431"/>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1600200"/>
            <a:ext cx="82296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215769527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457200" y="6356350"/>
            <a:ext cx="2133600" cy="365125"/>
          </a:xfrm>
          <a:prstGeom prst="rect">
            <a:avLst/>
          </a:prstGeom>
        </p:spPr>
        <p:txBody>
          <a:bodyPr/>
          <a:lstStyle>
            <a:defPPr>
              <a:defRPr lang="ja-JP"/>
            </a:defP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11"/>
          </p:nvPr>
        </p:nvSpPr>
        <p:spPr>
          <a:xfrm>
            <a:off x="3124200" y="6356350"/>
            <a:ext cx="2895600" cy="365125"/>
          </a:xfrm>
          <a:prstGeom prst="rect">
            <a:avLst/>
          </a:prstGeom>
        </p:spPr>
        <p:txBody>
          <a:bodyPr/>
          <a:lstStyle>
            <a:defPPr>
              <a:defRPr lang="ja-JP"/>
            </a:defPPr>
          </a:lstStyle>
          <a:p>
            <a:endParaRPr kumimoji="1" lang="ja-JP" altLang="en-US"/>
          </a:p>
        </p:txBody>
      </p:sp>
      <p:sp>
        <p:nvSpPr>
          <p:cNvPr id="6" name="スライド番号プレースホルダー 5"/>
          <p:cNvSpPr>
            <a:spLocks noGrp="1"/>
          </p:cNvSpPr>
          <p:nvPr>
            <p:ph type="sldNum" sz="quarter" idx="12"/>
          </p:nvPr>
        </p:nvSpPr>
        <p:spPr>
          <a:xfrm>
            <a:off x="6553200" y="6356350"/>
            <a:ext cx="2133600" cy="365125"/>
          </a:xfrm>
          <a:prstGeom prst="rect">
            <a:avLst/>
          </a:prstGeom>
        </p:spPr>
        <p:txBody>
          <a:bodyPr/>
          <a:lstStyle>
            <a:defPPr>
              <a:defRPr lang="ja-JP"/>
            </a:defPPr>
          </a:lstStyle>
          <a:p>
            <a:fld id="{832FD4F6-53A3-4F67-A018-2974C282BC24}" type="slidenum">
              <a:rPr kumimoji="1" lang="ja-JP" altLang="en-US" smtClean="0"/>
              <a:t>‹#›</a:t>
            </a:fld>
            <a:endParaRPr kumimoji="1" lang="ja-JP" altLang="en-US"/>
          </a:p>
        </p:txBody>
      </p:sp>
    </p:spTree>
    <p:extLst>
      <p:ext uri="{BB962C8B-B14F-4D97-AF65-F5344CB8AC3E}">
        <p14:creationId xmlns:p14="http://schemas.microsoft.com/office/powerpoint/2010/main" val="3889528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9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9131141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0_タイトル スライド">
    <p:spTree>
      <p:nvGrpSpPr>
        <p:cNvPr id="1" name=""/>
        <p:cNvGrpSpPr/>
        <p:nvPr/>
      </p:nvGrpSpPr>
      <p:grpSpPr>
        <a:xfrm>
          <a:off x="0" y="0"/>
          <a:ext cx="0" cy="0"/>
          <a:chOff x="0" y="0"/>
          <a:chExt cx="0" cy="0"/>
        </a:xfrm>
      </p:grpSpPr>
      <p:sp>
        <p:nvSpPr>
          <p:cNvPr id="9" name="正方形/長方形 8"/>
          <p:cNvSpPr/>
          <p:nvPr userDrawn="1"/>
        </p:nvSpPr>
        <p:spPr>
          <a:xfrm>
            <a:off x="0" y="0"/>
            <a:ext cx="9144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
        <p:nvSpPr>
          <p:cNvPr id="7" name="正方形/長方形 6"/>
          <p:cNvSpPr/>
          <p:nvPr userDrawn="1"/>
        </p:nvSpPr>
        <p:spPr>
          <a:xfrm>
            <a:off x="971600" y="980728"/>
            <a:ext cx="7523916" cy="4993952"/>
          </a:xfrm>
          <a:prstGeom prst="rect">
            <a:avLst/>
          </a:prstGeom>
          <a:solidFill>
            <a:schemeClr val="bg1"/>
          </a:solidFill>
          <a:ln>
            <a:noFill/>
          </a:ln>
          <a:effectLst>
            <a:outerShdw blurRad="228600" dist="76200" dir="54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05374896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4.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defPPr>
                <a:defRPr lang="ja-JP"/>
              </a:defPPr>
            </a:lstStyle>
            <a:p>
              <a:endParaRPr/>
            </a:p>
          </p:txBody>
        </p:sp>
        <p:sp>
          <p:nvSpPr>
            <p:cNvPr id="38" name="Freeform 12"/>
            <p:cNvSpPr/>
            <p:nvPr/>
          </p:nvSpPr>
          <p:spPr bwMode="auto">
            <a:xfrm>
              <a:off x="2597151" y="2779713"/>
              <a:ext cx="550863" cy="1978025"/>
            </a:xfrm>
            <a:custGeom>
              <a:avLst/>
              <a:gdLst/>
              <a:ahLst/>
              <a:cxnLst/>
              <a:rect l="0" t="0" r="r" b="b"/>
              <a:pathLst>
                <a:path w="140" h="502">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defPPr>
                <a:defRPr lang="ja-JP"/>
              </a:defPPr>
            </a:lstStyle>
            <a:p>
              <a:endParaRPr/>
            </a:p>
          </p:txBody>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defPPr>
                <a:defRPr lang="ja-JP"/>
              </a:defPPr>
            </a:lstStyle>
            <a:p>
              <a:endParaRPr/>
            </a:p>
          </p:txBody>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defPPr>
                <a:defRPr lang="ja-JP"/>
              </a:defPPr>
            </a:lstStyle>
            <a:p>
              <a:endParaRPr/>
            </a:p>
          </p:txBody>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defPPr>
                <a:defRPr lang="ja-JP"/>
              </a:defPPr>
            </a:lstStyle>
            <a:p>
              <a:endParaRPr/>
            </a:p>
          </p:txBody>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defPPr>
                <a:defRPr lang="ja-JP"/>
              </a:defPPr>
            </a:lstStyle>
            <a:p>
              <a:endParaRPr/>
            </a:p>
          </p:txBody>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defPPr>
                <a:defRPr lang="ja-JP"/>
              </a:defPPr>
            </a:lstStyle>
            <a:p>
              <a:endParaRPr/>
            </a:p>
          </p:txBody>
        </p:sp>
        <p:sp>
          <p:nvSpPr>
            <p:cNvPr id="44" name="Freeform 18"/>
            <p:cNvSpPr/>
            <p:nvPr/>
          </p:nvSpPr>
          <p:spPr bwMode="auto">
            <a:xfrm>
              <a:off x="3143251" y="4757738"/>
              <a:ext cx="161925" cy="873125"/>
            </a:xfrm>
            <a:custGeom>
              <a:avLst/>
              <a:gdLst/>
              <a:ahLst/>
              <a:cxnLst/>
              <a:rect l="0" t="0" r="r" b="b"/>
              <a:pathLst>
                <a:path w="41" h="22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defPPr>
                <a:defRPr lang="ja-JP"/>
              </a:defPPr>
            </a:lstStyle>
            <a:p>
              <a:endParaRPr/>
            </a:p>
          </p:txBody>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defPPr>
                <a:defRPr lang="ja-JP"/>
              </a:defPPr>
            </a:lstStyle>
            <a:p>
              <a:endParaRPr/>
            </a:p>
          </p:txBody>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defPPr>
                <a:defRPr lang="ja-JP"/>
              </a:defPPr>
            </a:lstStyle>
            <a:p>
              <a:endParaRPr/>
            </a:p>
          </p:txBody>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defPPr>
                <a:defRPr lang="ja-JP"/>
              </a:defPPr>
            </a:lstStyle>
            <a:p>
              <a:endParaRPr/>
            </a:p>
          </p:txBody>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defPPr>
                <a:defRPr lang="ja-JP"/>
              </a:defPPr>
            </a:lstStyle>
            <a:p>
              <a:endParaRPr/>
            </a:p>
          </p:txBody>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defPPr>
                <a:defRPr lang="ja-JP"/>
              </a:defPPr>
            </a:lstStyle>
            <a:p>
              <a:endParaRPr/>
            </a:p>
          </p:txBody>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defPPr>
                <a:defRPr lang="ja-JP"/>
              </a:defPPr>
            </a:lstStyle>
            <a:p>
              <a:endParaRPr/>
            </a:p>
          </p:txBody>
        </p:sp>
        <p:sp>
          <p:nvSpPr>
            <p:cNvPr id="52" name="Freeform 29"/>
            <p:cNvSpPr/>
            <p:nvPr/>
          </p:nvSpPr>
          <p:spPr bwMode="auto">
            <a:xfrm>
              <a:off x="7439026" y="5053013"/>
              <a:ext cx="357188" cy="820738"/>
            </a:xfrm>
            <a:custGeom>
              <a:avLst/>
              <a:gdLst/>
              <a:ahLst/>
              <a:cxnLst/>
              <a:rect l="0" t="0" r="r" b="b"/>
              <a:pathLst>
                <a:path w="90" h="206">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defPPr>
                <a:defRPr lang="ja-JP"/>
              </a:defPPr>
            </a:lstStyle>
            <a:p>
              <a:endParaRPr/>
            </a:p>
          </p:txBody>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defPPr>
                <a:defRPr lang="ja-JP"/>
              </a:defPPr>
            </a:lstStyle>
            <a:p>
              <a:endParaRPr/>
            </a:p>
          </p:txBody>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defPPr>
                <a:defRPr lang="ja-JP"/>
              </a:defPPr>
            </a:lstStyle>
            <a:p>
              <a:endParaRPr/>
            </a:p>
          </p:txBody>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defPPr>
                <a:defRPr lang="ja-JP"/>
              </a:defPPr>
            </a:lstStyle>
            <a:p>
              <a:endParaRPr/>
            </a:p>
          </p:txBody>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defPPr>
                <a:defRPr lang="ja-JP"/>
              </a:defPPr>
            </a:lstStyle>
            <a:p>
              <a:endParaRPr/>
            </a:p>
          </p:txBody>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defPPr>
                <a:defRPr lang="ja-JP"/>
              </a:defPPr>
            </a:lstStyle>
            <a:p>
              <a:endParaRPr/>
            </a:p>
          </p:txBody>
        </p:sp>
        <p:sp>
          <p:nvSpPr>
            <p:cNvPr id="58" name="Freeform 35"/>
            <p:cNvSpPr/>
            <p:nvPr/>
          </p:nvSpPr>
          <p:spPr bwMode="auto">
            <a:xfrm>
              <a:off x="7494588" y="5664200"/>
              <a:ext cx="100013" cy="209550"/>
            </a:xfrm>
            <a:custGeom>
              <a:avLst/>
              <a:gdLst/>
              <a:ahLst/>
              <a:cxnLst/>
              <a:rect l="0" t="0" r="r" b="b"/>
              <a:pathLst>
                <a:path w="25" h="52">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defPPr>
                <a:defRPr lang="ja-JP"/>
              </a:defPPr>
            </a:lstStyle>
            <a:p>
              <a:endParaRPr/>
            </a:p>
          </p:txBody>
        </p:sp>
        <p:sp>
          <p:nvSpPr>
            <p:cNvPr id="59" name="Freeform 36"/>
            <p:cNvSpPr/>
            <p:nvPr/>
          </p:nvSpPr>
          <p:spPr bwMode="auto">
            <a:xfrm>
              <a:off x="7412038" y="5081588"/>
              <a:ext cx="114300" cy="558800"/>
            </a:xfrm>
            <a:custGeom>
              <a:avLst/>
              <a:gdLst/>
              <a:ahLst/>
              <a:cxnLst/>
              <a:rect l="0" t="0" r="r" b="b"/>
              <a:pathLst>
                <a:path w="28"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defPPr>
                <a:defRPr lang="ja-JP"/>
              </a:defPPr>
            </a:lstStyle>
            <a:p>
              <a:endParaRPr/>
            </a:p>
          </p:txBody>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defPPr>
                <a:defRPr lang="ja-JP"/>
              </a:defPPr>
            </a:lstStyle>
            <a:p>
              <a:endParaRPr/>
            </a:p>
          </p:txBody>
        </p:sp>
        <p:sp>
          <p:nvSpPr>
            <p:cNvPr id="61" name="Freeform 38"/>
            <p:cNvSpPr/>
            <p:nvPr/>
          </p:nvSpPr>
          <p:spPr bwMode="auto">
            <a:xfrm>
              <a:off x="7439026" y="5434013"/>
              <a:ext cx="174625" cy="439738"/>
            </a:xfrm>
            <a:custGeom>
              <a:avLst/>
              <a:gdLst/>
              <a:ahLst/>
              <a:cxnLst/>
              <a:rect l="0" t="0" r="r" b="b"/>
              <a:pathLst>
                <a:path w="44" h="110">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defPPr>
                <a:defRPr lang="ja-JP"/>
              </a:defPPr>
            </a:lstStyle>
            <a:p>
              <a:endParaRPr/>
            </a:p>
          </p:txBody>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ja-JP"/>
            </a:defPPr>
          </a:lstStyle>
          <a:p>
            <a:endParaRPr/>
          </a:p>
        </p:txBody>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stStyle>
          <a:p>
            <a:fld id="{4D9FFFB4-400D-1240-AB24-6F86C96D4DFB}" type="datetimeFigureOut">
              <a:rPr lang="en-US"/>
              <a:t>3/18/2025</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900" kern="1200">
                <a:solidFill>
                  <a:schemeClr val="tx1">
                    <a:tint val="75000"/>
                  </a:schemeClr>
                </a:solidFill>
                <a:latin typeface="+mn-lt"/>
                <a:ea typeface="+mn-ea"/>
                <a:cs typeface="+mn-cs"/>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2000" kern="1200">
                <a:solidFill>
                  <a:srgbClr val="FEFFFF"/>
                </a:solidFill>
                <a:latin typeface="+mn-lt"/>
                <a:ea typeface="+mn-ea"/>
                <a:cs typeface="+mn-cs"/>
              </a:defRPr>
            </a:lvl1pPr>
          </a:lstStyle>
          <a:p>
            <a:fld id="{D57F1E4F-1CFF-5643-939E-217C01CDF565}" type="slidenum">
              <a:rPr lang="en-US"/>
              <a:t>‹#›</a:t>
            </a:fld>
            <a:endParaRPr lang="en-US"/>
          </a:p>
        </p:txBody>
      </p:sp>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1604613325"/>
      </p:ext>
    </p:extLst>
  </p:cSld>
  <p:clrMap bg1="lt1" tx1="dk1" bg2="lt2" tx2="dk2" accent1="accent1" accent2="accent2" accent3="accent3" accent4="accent4" accent5="accent5" accent6="accent6" hlink="hlink" folHlink="folHlink"/>
  <p:sldLayoutIdLst>
    <p:sldLayoutId id="2147483660"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5" r:id="rId17"/>
    <p:sldLayoutId id="2147483710" r:id="rId18"/>
    <p:sldLayoutId id="2147483711" r:id="rId19"/>
    <p:sldLayoutId id="2147483713" r:id="rId20"/>
    <p:sldLayoutId id="2147483714" r:id="rId21"/>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defPPr>
              <a:defRPr lang="ja-JP"/>
            </a:defPPr>
            <a:lvl1pPr marL="0" algn="l" defTabSz="914400" rtl="0" eaLnBrk="1" latinLnBrk="0" hangingPunct="1">
              <a:defRPr kumimoji="1" sz="1200" kern="1200">
                <a:solidFill>
                  <a:schemeClr val="tx1">
                    <a:tint val="75000"/>
                  </a:schemeClr>
                </a:solidFill>
                <a:latin typeface="+mn-lt"/>
                <a:ea typeface="+mn-ea"/>
                <a:cs typeface="+mn-cs"/>
              </a:defRPr>
            </a:lvl1pPr>
          </a:lstStyle>
          <a:p>
            <a:fld id="{F0B95808-CD91-45C4-93FE-2D98F1775133}" type="datetimeFigureOut">
              <a:rPr kumimoji="1" lang="ja-JP" altLang="en-US" smtClean="0"/>
              <a:t>2025/3/18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defPPr>
              <a:defRPr lang="ja-JP"/>
            </a:defPPr>
            <a:lvl1pPr marL="0" algn="ctr" defTabSz="914400" rtl="0" eaLnBrk="1" latinLnBrk="0" hangingPunct="1">
              <a:defRPr kumimoji="1" sz="1200" kern="1200">
                <a:solidFill>
                  <a:schemeClr val="tx1">
                    <a:tint val="75000"/>
                  </a:schemeClr>
                </a:solidFill>
                <a:latin typeface="+mn-lt"/>
                <a:ea typeface="+mn-ea"/>
                <a:cs typeface="+mn-cs"/>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stStyle>
          <a:p>
            <a:fld id="{832FD4F6-53A3-4F67-A018-2974C282BC24}" type="slidenum">
              <a:rPr kumimoji="1" lang="ja-JP" altLang="en-US" smtClean="0"/>
              <a:t>‹#›</a:t>
            </a:fld>
            <a:endParaRPr kumimoji="1" lang="ja-JP" altLang="en-US"/>
          </a:p>
        </p:txBody>
      </p:sp>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2182483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368171503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63" name="正方形/長方形 62"/>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231742915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Lst>
  <p:transition/>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ct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ct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ct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ct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p:cNvSpPr/>
          <p:nvPr userDrawn="1"/>
        </p:nvSpPr>
        <p:spPr>
          <a:xfrm>
            <a:off x="0" y="0"/>
            <a:ext cx="9144000" cy="6858000"/>
          </a:xfrm>
          <a:prstGeom prst="rect">
            <a:avLst/>
          </a:prstGeom>
          <a:solidFill>
            <a:srgbClr val="D2E6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algn="ctr"/>
            <a:endParaRPr kumimoji="1" lang="ja-JP" altLang="en-US"/>
          </a:p>
        </p:txBody>
      </p:sp>
    </p:spTree>
    <p:extLst>
      <p:ext uri="{BB962C8B-B14F-4D97-AF65-F5344CB8AC3E}">
        <p14:creationId xmlns:p14="http://schemas.microsoft.com/office/powerpoint/2010/main" val="54729260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ransition/>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5" Type="http://schemas.openxmlformats.org/officeDocument/2006/relationships/image" Target="../media/image19.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18.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0.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6.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2.xml"/><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17.xml"/><Relationship Id="rId5" Type="http://schemas.openxmlformats.org/officeDocument/2006/relationships/image" Target="../media/image37.png"/><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7.xml"/><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21.xml"/><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1.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1.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38.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68.xml"/><Relationship Id="rId4" Type="http://schemas.openxmlformats.org/officeDocument/2006/relationships/image" Target="../media/image33.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がんって何（カラー）">
            <a:extLst>
              <a:ext uri="{FF2B5EF4-FFF2-40B4-BE49-F238E27FC236}">
                <a16:creationId xmlns:a16="http://schemas.microsoft.com/office/drawing/2014/main" id="{181426B3-5D7B-42BD-B5E1-312E1AA1E0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548680"/>
            <a:ext cx="7200800" cy="3518892"/>
          </a:xfrm>
          <a:prstGeom prst="rect">
            <a:avLst/>
          </a:prstGeom>
          <a:noFill/>
        </p:spPr>
      </p:pic>
      <p:sp>
        <p:nvSpPr>
          <p:cNvPr id="5" name="正方形/長方形 4">
            <a:extLst>
              <a:ext uri="{FF2B5EF4-FFF2-40B4-BE49-F238E27FC236}">
                <a16:creationId xmlns:a16="http://schemas.microsoft.com/office/drawing/2014/main" id="{FA3A8AA6-CFBF-4A64-B965-E4F18B4ACA2C}"/>
              </a:ext>
            </a:extLst>
          </p:cNvPr>
          <p:cNvSpPr/>
          <p:nvPr/>
        </p:nvSpPr>
        <p:spPr>
          <a:xfrm>
            <a:off x="1779583" y="1268760"/>
            <a:ext cx="5584831" cy="769441"/>
          </a:xfrm>
          <a:prstGeom prst="rect">
            <a:avLst/>
          </a:prstGeom>
          <a:noFill/>
        </p:spPr>
        <p:txBody>
          <a:bodyPr wrap="square" lIns="91440" tIns="45720" rIns="91440" bIns="45720">
            <a:spAutoFit/>
          </a:bodyPr>
          <a:lstStyle/>
          <a:p>
            <a:pPr algn="ctr"/>
            <a:r>
              <a:rPr lang="ja-JP" alt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がんについて知ろう</a:t>
            </a:r>
          </a:p>
        </p:txBody>
      </p:sp>
      <p:sp>
        <p:nvSpPr>
          <p:cNvPr id="6" name="テキスト ボックス 5">
            <a:extLst>
              <a:ext uri="{FF2B5EF4-FFF2-40B4-BE49-F238E27FC236}">
                <a16:creationId xmlns:a16="http://schemas.microsoft.com/office/drawing/2014/main" id="{309E0593-1BF5-4E15-B31C-8A49A48E08EF}"/>
              </a:ext>
            </a:extLst>
          </p:cNvPr>
          <p:cNvSpPr txBox="1"/>
          <p:nvPr/>
        </p:nvSpPr>
        <p:spPr>
          <a:xfrm>
            <a:off x="683567" y="4365104"/>
            <a:ext cx="7776864" cy="2123658"/>
          </a:xfrm>
          <a:prstGeom prst="rect">
            <a:avLst/>
          </a:prstGeom>
          <a:noFill/>
        </p:spPr>
        <p:txBody>
          <a:bodyPr wrap="square" rtlCol="0">
            <a:spAutoFit/>
          </a:bodyPr>
          <a:lstStyle/>
          <a:p>
            <a:pPr algn="ctr"/>
            <a:r>
              <a:rPr kumimoji="1" lang="ja-JP" altLang="en-US" sz="2800" dirty="0">
                <a:latin typeface="BIZ UDゴシック" panose="020B0400000000000000" pitchFamily="49" charset="-128"/>
                <a:ea typeface="BIZ UDゴシック" panose="020B0400000000000000" pitchFamily="49" charset="-128"/>
              </a:rPr>
              <a:t>奈良県教育委員会編集（令和６年度）</a:t>
            </a:r>
            <a:endParaRPr kumimoji="1" lang="en-US" altLang="ja-JP" sz="2800" dirty="0">
              <a:latin typeface="BIZ UDゴシック" panose="020B0400000000000000" pitchFamily="49" charset="-128"/>
              <a:ea typeface="BIZ UDゴシック" panose="020B0400000000000000" pitchFamily="49" charset="-128"/>
            </a:endParaRPr>
          </a:p>
          <a:p>
            <a:pPr algn="ctr"/>
            <a:endParaRPr kumimoji="1" lang="en-US" altLang="ja-JP" sz="2800" dirty="0">
              <a:latin typeface="BIZ UDゴシック" panose="020B0400000000000000" pitchFamily="49" charset="-128"/>
              <a:ea typeface="BIZ UDゴシック" panose="020B0400000000000000" pitchFamily="49" charset="-128"/>
            </a:endParaRPr>
          </a:p>
          <a:p>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参考</a:t>
            </a:r>
            <a:r>
              <a:rPr kumimoji="1" lang="en-US" altLang="ja-JP" sz="2800" dirty="0">
                <a:latin typeface="BIZ UDゴシック" panose="020B0400000000000000" pitchFamily="49" charset="-128"/>
                <a:ea typeface="BIZ UDゴシック" panose="020B0400000000000000" pitchFamily="49" charset="-128"/>
              </a:rPr>
              <a:t>】</a:t>
            </a:r>
            <a:r>
              <a:rPr kumimoji="1" lang="ja-JP" altLang="en-US" sz="2800" dirty="0">
                <a:latin typeface="BIZ UDゴシック" panose="020B0400000000000000" pitchFamily="49" charset="-128"/>
                <a:ea typeface="BIZ UDゴシック" panose="020B0400000000000000" pitchFamily="49" charset="-128"/>
              </a:rPr>
              <a:t>文部科学省作成</a:t>
            </a:r>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800" dirty="0">
                <a:latin typeface="BIZ UDゴシック" panose="020B0400000000000000" pitchFamily="49" charset="-128"/>
                <a:ea typeface="BIZ UDゴシック" panose="020B0400000000000000" pitchFamily="49" charset="-128"/>
              </a:rPr>
              <a:t>　　　　　　「がん教育推進のための教材」</a:t>
            </a:r>
            <a:endParaRPr kumimoji="1" lang="en-US" altLang="ja-JP" sz="2800" dirty="0">
              <a:latin typeface="BIZ UDゴシック" panose="020B0400000000000000" pitchFamily="49" charset="-128"/>
              <a:ea typeface="BIZ UDゴシック" panose="020B0400000000000000" pitchFamily="49" charset="-128"/>
            </a:endParaRPr>
          </a:p>
          <a:p>
            <a:r>
              <a:rPr kumimoji="1" lang="ja-JP" altLang="en-US" sz="2000" dirty="0">
                <a:latin typeface="BIZ UDゴシック" panose="020B0400000000000000" pitchFamily="49" charset="-128"/>
                <a:ea typeface="BIZ UDゴシック" panose="020B0400000000000000" pitchFamily="49" charset="-128"/>
              </a:rPr>
              <a:t>　　　</a:t>
            </a:r>
            <a:r>
              <a:rPr kumimoji="1" lang="en-US" altLang="ja-JP" sz="2000" dirty="0">
                <a:latin typeface="BIZ UDゴシック" panose="020B0400000000000000" pitchFamily="49" charset="-128"/>
                <a:ea typeface="BIZ UDゴシック" panose="020B0400000000000000" pitchFamily="49" charset="-128"/>
              </a:rPr>
              <a:t>https://www.mext.go.jp/a_menu/kenko/hoken/1385781.htm</a:t>
            </a:r>
            <a:r>
              <a:rPr kumimoji="1" lang="ja-JP" altLang="en-US" sz="2000" dirty="0">
                <a:latin typeface="BIZ UDゴシック" panose="020B0400000000000000" pitchFamily="49" charset="-128"/>
                <a:ea typeface="BIZ UDゴシック" panose="020B0400000000000000" pitchFamily="49" charset="-128"/>
              </a:rPr>
              <a:t>　　</a:t>
            </a:r>
            <a:endParaRPr kumimoji="1" lang="en-US" altLang="ja-JP" sz="2000"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2008275510"/>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a:extLst>
              <a:ext uri="{FF2B5EF4-FFF2-40B4-BE49-F238E27FC236}">
                <a16:creationId xmlns:a16="http://schemas.microsoft.com/office/drawing/2014/main" id="{7F309A0B-0065-4B1C-A2FC-5765D9249CAB}"/>
              </a:ext>
            </a:extLst>
          </p:cNvPr>
          <p:cNvPicPr/>
          <p:nvPr/>
        </p:nvPicPr>
        <p:blipFill rotWithShape="1">
          <a:blip r:embed="rId3" cstate="print">
            <a:extLst>
              <a:ext uri="{28A0092B-C50C-407E-A947-70E740481C1C}">
                <a14:useLocalDpi xmlns:a14="http://schemas.microsoft.com/office/drawing/2010/main" val="0"/>
              </a:ext>
            </a:extLst>
          </a:blip>
          <a:srcRect l="1242" t="1293" r="1466" b="9449"/>
          <a:stretch/>
        </p:blipFill>
        <p:spPr bwMode="auto">
          <a:xfrm>
            <a:off x="418026" y="1147306"/>
            <a:ext cx="8186422" cy="4272691"/>
          </a:xfrm>
          <a:prstGeom prst="rect">
            <a:avLst/>
          </a:prstGeom>
          <a:noFill/>
          <a:ln>
            <a:noFill/>
          </a:ln>
        </p:spPr>
      </p:pic>
      <p:sp>
        <p:nvSpPr>
          <p:cNvPr id="16" name="テキスト ボックス 15"/>
          <p:cNvSpPr txBox="1"/>
          <p:nvPr/>
        </p:nvSpPr>
        <p:spPr>
          <a:xfrm>
            <a:off x="535833" y="5849962"/>
            <a:ext cx="7913440" cy="792109"/>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en-US" altLang="ja-JP" sz="3600" b="1" i="0" normalizeH="0" noProof="0">
                <a:solidFill>
                  <a:srgbClr val="FFFFFF"/>
                </a:solidFill>
                <a:uLnTx/>
                <a:uFillTx/>
                <a:latin typeface="メイリオ" panose="020B0604030504040204" pitchFamily="50" charset="-128"/>
                <a:ea typeface="メイリオ" panose="020B0604030504040204" pitchFamily="50" charset="-128"/>
                <a:cs typeface="+mn-cs"/>
              </a:rPr>
              <a:t>50</a:t>
            </a:r>
            <a:r>
              <a:rPr kumimoji="1" lang="ja-JP" altLang="en-US" sz="3600" b="1" i="0" normalizeH="0" noProof="0">
                <a:solidFill>
                  <a:srgbClr val="FFFFFF"/>
                </a:solidFill>
                <a:uLnTx/>
                <a:uFillTx/>
                <a:latin typeface="メイリオ" panose="020B0604030504040204" pitchFamily="50" charset="-128"/>
                <a:ea typeface="メイリオ" panose="020B0604030504040204" pitchFamily="50" charset="-128"/>
                <a:cs typeface="+mn-cs"/>
              </a:rPr>
              <a:t>才前後からがんになる人が増える</a:t>
            </a:r>
          </a:p>
        </p:txBody>
      </p:sp>
      <p:sp>
        <p:nvSpPr>
          <p:cNvPr id="14" name="角丸四角形吹き出し 13"/>
          <p:cNvSpPr/>
          <p:nvPr/>
        </p:nvSpPr>
        <p:spPr>
          <a:xfrm>
            <a:off x="3995936" y="2558358"/>
            <a:ext cx="1656184" cy="870642"/>
          </a:xfrm>
          <a:prstGeom prst="wedgeRoundRectCallout">
            <a:avLst>
              <a:gd name="adj1" fmla="val -16419"/>
              <a:gd name="adj2" fmla="val 155623"/>
              <a:gd name="adj3" fmla="val 16667"/>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44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50</a:t>
            </a:r>
            <a:r>
              <a:rPr kumimoji="1" lang="ja-JP" altLang="en-US" sz="4400" b="1" i="0" normalizeH="0" noProof="0" dirty="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才</a:t>
            </a:r>
          </a:p>
        </p:txBody>
      </p:sp>
      <p:grpSp>
        <p:nvGrpSpPr>
          <p:cNvPr id="20" name="グループ化 19"/>
          <p:cNvGrpSpPr/>
          <p:nvPr/>
        </p:nvGrpSpPr>
        <p:grpSpPr>
          <a:xfrm>
            <a:off x="283794" y="44624"/>
            <a:ext cx="1574050" cy="691870"/>
            <a:chOff x="294833" y="960233"/>
            <a:chExt cx="1574050" cy="691870"/>
          </a:xfrm>
        </p:grpSpPr>
        <p:pic>
          <p:nvPicPr>
            <p:cNvPr id="21" name="Picture 2" descr="C:\Users\nakamura\Desktop\スライド文字-04.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94833" y="960233"/>
              <a:ext cx="1574050" cy="69187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2" name="正方形/長方形 21"/>
            <p:cNvSpPr/>
            <p:nvPr/>
          </p:nvSpPr>
          <p:spPr>
            <a:xfrm>
              <a:off x="429066" y="1117027"/>
              <a:ext cx="1313181" cy="430887"/>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2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11" name="テキスト ボックス 10"/>
          <p:cNvSpPr txBox="1"/>
          <p:nvPr/>
        </p:nvSpPr>
        <p:spPr>
          <a:xfrm>
            <a:off x="598115" y="5524186"/>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17" name="テキスト ボックス 16"/>
          <p:cNvSpPr txBox="1"/>
          <p:nvPr/>
        </p:nvSpPr>
        <p:spPr>
          <a:xfrm>
            <a:off x="1176385" y="188640"/>
            <a:ext cx="8076135"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年齢別がんになる人の割合</a:t>
            </a:r>
          </a:p>
        </p:txBody>
      </p:sp>
    </p:spTree>
    <p:extLst>
      <p:ext uri="{BB962C8B-B14F-4D97-AF65-F5344CB8AC3E}">
        <p14:creationId xmlns:p14="http://schemas.microsoft.com/office/powerpoint/2010/main" val="313306365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C4631902-DDF5-4927-AB51-B91C0DA2A31E}"/>
              </a:ext>
            </a:extLst>
          </p:cNvPr>
          <p:cNvPicPr/>
          <p:nvPr/>
        </p:nvPicPr>
        <p:blipFill rotWithShape="1">
          <a:blip r:embed="rId3" cstate="print">
            <a:extLst>
              <a:ext uri="{28A0092B-C50C-407E-A947-70E740481C1C}">
                <a14:useLocalDpi xmlns:a14="http://schemas.microsoft.com/office/drawing/2010/main" val="0"/>
              </a:ext>
            </a:extLst>
          </a:blip>
          <a:srcRect l="1242" t="1293" r="1466" b="9449"/>
          <a:stretch/>
        </p:blipFill>
        <p:spPr bwMode="auto">
          <a:xfrm>
            <a:off x="251520" y="1613918"/>
            <a:ext cx="8480343" cy="4749878"/>
          </a:xfrm>
          <a:prstGeom prst="rect">
            <a:avLst/>
          </a:prstGeom>
          <a:noFill/>
          <a:ln>
            <a:noFill/>
          </a:ln>
        </p:spPr>
      </p:pic>
      <p:sp>
        <p:nvSpPr>
          <p:cNvPr id="14" name="角丸四角形吹き出し 13"/>
          <p:cNvSpPr/>
          <p:nvPr/>
        </p:nvSpPr>
        <p:spPr>
          <a:xfrm>
            <a:off x="2394981" y="1492704"/>
            <a:ext cx="4252021" cy="1893925"/>
          </a:xfrm>
          <a:prstGeom prst="wedgeRoundRectCallout">
            <a:avLst>
              <a:gd name="adj1" fmla="val 57488"/>
              <a:gd name="adj2" fmla="val 35937"/>
              <a:gd name="adj3" fmla="val 16667"/>
            </a:avLst>
          </a:prstGeom>
          <a:solidFill>
            <a:srgbClr val="C9E8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a:t>
            </a:r>
            <a:r>
              <a:rPr lang="ja-JP" altLang="en-US" sz="2800" b="1" dirty="0">
                <a:solidFill>
                  <a:schemeClr val="tx1">
                    <a:lumMod val="75000"/>
                    <a:lumOff val="25000"/>
                  </a:schemeClr>
                </a:solidFill>
                <a:latin typeface="メイリオ" panose="020B0604030504040204" pitchFamily="50" charset="-128"/>
                <a:ea typeface="メイリオ" panose="020B0604030504040204" pitchFamily="50" charset="-128"/>
              </a:rPr>
              <a:t>のリスク</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を高める生活習慣をもつ人が多いから</a:t>
            </a:r>
            <a:endParaRPr lang="en-US" altLang="ja-JP" sz="2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（肺がん、胃がんなどが多い）</a:t>
            </a:r>
          </a:p>
        </p:txBody>
      </p:sp>
      <p:grpSp>
        <p:nvGrpSpPr>
          <p:cNvPr id="25" name="グループ化 24"/>
          <p:cNvGrpSpPr/>
          <p:nvPr/>
        </p:nvGrpSpPr>
        <p:grpSpPr>
          <a:xfrm>
            <a:off x="326528" y="196941"/>
            <a:ext cx="8605520" cy="1358020"/>
            <a:chOff x="326528" y="196941"/>
            <a:chExt cx="8605520" cy="1358020"/>
          </a:xfrm>
        </p:grpSpPr>
        <p:pic>
          <p:nvPicPr>
            <p:cNvPr id="26" name="Picture 2" descr="C:\Users\nakamura\Desktop\スライド文字-05.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87215" y="196941"/>
              <a:ext cx="7644833" cy="1358020"/>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7" name="テキスト ボックス 26"/>
            <p:cNvSpPr txBox="1"/>
            <p:nvPr/>
          </p:nvSpPr>
          <p:spPr>
            <a:xfrm>
              <a:off x="1996964" y="370681"/>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algn="l"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200" b="1" i="0" normalizeH="0" noProof="0">
                  <a:solidFill>
                    <a:schemeClr val="tx1">
                      <a:lumMod val="75000"/>
                      <a:lumOff val="25000"/>
                    </a:schemeClr>
                  </a:solidFill>
                  <a:effectLst/>
                  <a:uLnTx/>
                  <a:uFillTx/>
                  <a:latin typeface="メイリオ" panose="020B0604030504040204" pitchFamily="50" charset="-128"/>
                  <a:ea typeface="メイリオ" panose="020B0604030504040204" pitchFamily="50" charset="-128"/>
                  <a:cs typeface="+mn-cs"/>
                </a:rPr>
                <a:t>男性の方が多いのはなぜか</a:t>
              </a:r>
            </a:p>
          </p:txBody>
        </p:sp>
        <p:grpSp>
          <p:nvGrpSpPr>
            <p:cNvPr id="28" name="グループ化 27"/>
            <p:cNvGrpSpPr/>
            <p:nvPr/>
          </p:nvGrpSpPr>
          <p:grpSpPr>
            <a:xfrm>
              <a:off x="326528" y="348797"/>
              <a:ext cx="1008112" cy="1067428"/>
              <a:chOff x="728192" y="921380"/>
              <a:chExt cx="1008112" cy="1067428"/>
            </a:xfrm>
          </p:grpSpPr>
          <p:sp>
            <p:nvSpPr>
              <p:cNvPr id="29" name="円/楕円 28"/>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a:p>
            </p:txBody>
          </p:sp>
          <p:sp>
            <p:nvSpPr>
              <p:cNvPr id="30" name="テキスト ボックス 29"/>
              <p:cNvSpPr txBox="1"/>
              <p:nvPr/>
            </p:nvSpPr>
            <p:spPr>
              <a:xfrm>
                <a:off x="741793" y="921380"/>
                <a:ext cx="971567" cy="1050544"/>
              </a:xfrm>
              <a:prstGeom prst="rect">
                <a:avLst/>
              </a:prstGeom>
              <a:noFill/>
            </p:spPr>
            <p:txBody>
              <a:bodyPr wrap="square" rtlCol="0">
                <a:spAutoFit/>
              </a:bodyPr>
              <a:lstStyle>
                <a:defPPr>
                  <a:defRPr lang="ja-JP"/>
                </a:defPPr>
              </a:lstStyle>
              <a:p>
                <a:pPr marL="0" algn="ctr" defTabSz="914400">
                  <a:lnSpc>
                    <a:spcPts val="8500"/>
                  </a:lnSpc>
                  <a:buNone/>
                  <a:defRPr kumimoji="1" sz="1800" b="0" i="0" normalizeH="0" noProof="0">
                    <a:uLnTx/>
                    <a:uFillTx/>
                    <a:latin typeface="+mn-lt"/>
                    <a:ea typeface="+mn-ea"/>
                    <a:cs typeface="+mn-cs"/>
                  </a:defRPr>
                </a:pPr>
                <a:r>
                  <a:rPr kumimoji="1" lang="ja-JP" altLang="en-US" sz="6200" b="0" i="0" normalizeH="0" noProof="0">
                    <a:solidFill>
                      <a:schemeClr val="bg1"/>
                    </a:solidFill>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grpSp>
        <p:nvGrpSpPr>
          <p:cNvPr id="6" name="グループ化 5"/>
          <p:cNvGrpSpPr/>
          <p:nvPr/>
        </p:nvGrpSpPr>
        <p:grpSpPr>
          <a:xfrm>
            <a:off x="857609" y="2818068"/>
            <a:ext cx="4252022" cy="2341578"/>
            <a:chOff x="1188097" y="3281190"/>
            <a:chExt cx="4608512" cy="2561531"/>
          </a:xfrm>
        </p:grpSpPr>
        <p:sp>
          <p:nvSpPr>
            <p:cNvPr id="13" name="角丸四角形吹き出し 12"/>
            <p:cNvSpPr/>
            <p:nvPr/>
          </p:nvSpPr>
          <p:spPr>
            <a:xfrm>
              <a:off x="1188097" y="3845547"/>
              <a:ext cx="4608512" cy="1997174"/>
            </a:xfrm>
            <a:prstGeom prst="wedgeRoundRectCallout">
              <a:avLst>
                <a:gd name="adj1" fmla="val 36601"/>
                <a:gd name="adj2" fmla="val 57945"/>
                <a:gd name="adj3" fmla="val 16667"/>
              </a:avLst>
            </a:prstGeom>
            <a:solidFill>
              <a:schemeClr val="bg1"/>
            </a:solidFill>
            <a:ln>
              <a:solidFill>
                <a:schemeClr val="tx2">
                  <a:lumMod val="60000"/>
                  <a:lumOff val="4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stStyle>
            <a:p>
              <a:pPr algn="ctr"/>
              <a: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20</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代～</a:t>
              </a:r>
              <a: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50</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代前半までは</a:t>
              </a:r>
              <a:endPar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algn="ct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女性が多い</a:t>
              </a:r>
              <a:endParaRPr lang="en-US" altLang="ja-JP" sz="2800" b="1" dirty="0">
                <a:solidFill>
                  <a:schemeClr val="tx1"/>
                </a:solidFill>
                <a:latin typeface="メイリオ" panose="020B0604030504040204" pitchFamily="50" charset="-128"/>
                <a:ea typeface="メイリオ" panose="020B0604030504040204" pitchFamily="50" charset="-128"/>
              </a:endParaRPr>
            </a:p>
            <a:p>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　（乳がんや子宮頸がんが</a:t>
              </a:r>
              <a:endParaRPr kumimoji="1" lang="en-US" altLang="ja-JP"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r>
                <a:rPr kumimoji="1" lang="ja-JP" altLang="en-US" sz="2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　この世代にも比較的多いから）</a:t>
              </a:r>
            </a:p>
          </p:txBody>
        </p:sp>
        <p:grpSp>
          <p:nvGrpSpPr>
            <p:cNvPr id="18" name="グループ化 17"/>
            <p:cNvGrpSpPr/>
            <p:nvPr/>
          </p:nvGrpSpPr>
          <p:grpSpPr>
            <a:xfrm>
              <a:off x="1201442" y="3281190"/>
              <a:ext cx="1262638" cy="632605"/>
              <a:chOff x="802581" y="1059467"/>
              <a:chExt cx="1262638" cy="632605"/>
            </a:xfrm>
          </p:grpSpPr>
          <p:pic>
            <p:nvPicPr>
              <p:cNvPr id="19" name="Picture 2" descr="C:\Users\nakamura\Desktop\スライド文字-04.png"/>
              <p:cNvPicPr preferRelativeResize="0">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802581" y="1059467"/>
                <a:ext cx="1262638" cy="63260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正方形/長方形 23"/>
              <p:cNvSpPr/>
              <p:nvPr/>
            </p:nvSpPr>
            <p:spPr>
              <a:xfrm>
                <a:off x="854254" y="1194978"/>
                <a:ext cx="1159292" cy="384721"/>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9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ちなみに</a:t>
                </a:r>
              </a:p>
            </p:txBody>
          </p:sp>
        </p:grpSp>
        <p:sp>
          <p:nvSpPr>
            <p:cNvPr id="5" name="テキスト ボックス 4"/>
            <p:cNvSpPr txBox="1"/>
            <p:nvPr/>
          </p:nvSpPr>
          <p:spPr>
            <a:xfrm>
              <a:off x="3418864" y="4813357"/>
              <a:ext cx="570360" cy="24914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108000" rIns="91440" bIns="45720" numCol="1" spcCol="0" rtlCol="0" fromWordArt="0" anchor="ctr" anchorCtr="0" forceAA="0" compatLnSpc="1">
              <a:prstTxWarp prst="textNoShape">
                <a:avLst/>
              </a:prstTxWarp>
              <a:noAutofit/>
            </a:bodyPr>
            <a:lstStyle>
              <a:defPPr>
                <a:defRPr lang="ja-JP"/>
              </a:defPPr>
              <a:lvl1pPr marL="0" algn="ctr" defTabSz="914400" rtl="0" eaLnBrk="1" latinLnBrk="0" hangingPunct="1">
                <a:defRPr kumimoji="1" sz="3200" b="1"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a:defRPr>
                  <a:solidFill>
                    <a:schemeClr val="lt1"/>
                  </a:solidFill>
                </a:defRPr>
              </a:lvl9pPr>
            </a:lstStyle>
            <a:p>
              <a:pPr marL="0" algn="ctr" defTabSz="914400">
                <a:buNone/>
                <a:defRPr kumimoji="1" sz="32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1100" b="1" i="0" normalizeH="0" noProof="0" dirty="0">
                  <a:solidFill>
                    <a:srgbClr val="404040"/>
                  </a:solidFill>
                  <a:uLnTx/>
                  <a:uFillTx/>
                  <a:latin typeface="メイリオ" panose="020B0604030504040204" pitchFamily="50" charset="-128"/>
                  <a:ea typeface="メイリオ" panose="020B0604030504040204" pitchFamily="50" charset="-128"/>
                  <a:cs typeface="+mn-cs"/>
                </a:rPr>
                <a:t>けい</a:t>
              </a:r>
            </a:p>
          </p:txBody>
        </p:sp>
      </p:grpSp>
      <p:sp>
        <p:nvSpPr>
          <p:cNvPr id="20" name="テキスト ボックス 19">
            <a:extLst>
              <a:ext uri="{FF2B5EF4-FFF2-40B4-BE49-F238E27FC236}">
                <a16:creationId xmlns:a16="http://schemas.microsoft.com/office/drawing/2014/main" id="{E4B3CF17-45D1-4D42-8E0B-51A837E69FF8}"/>
              </a:ext>
            </a:extLst>
          </p:cNvPr>
          <p:cNvSpPr txBox="1"/>
          <p:nvPr/>
        </p:nvSpPr>
        <p:spPr>
          <a:xfrm>
            <a:off x="584532" y="6346415"/>
            <a:ext cx="7913440" cy="253916"/>
          </a:xfrm>
          <a:prstGeom prst="rect">
            <a:avLst/>
          </a:prstGeom>
          <a:noFill/>
        </p:spPr>
        <p:txBody>
          <a:bodyPr wrap="square" rtlCol="0">
            <a:spAutoFit/>
          </a:bodyPr>
          <a:lstStyle>
            <a:defPPr>
              <a:defRPr lang="ja-JP"/>
            </a:defPPr>
          </a:lstStyle>
          <a:p>
            <a:pPr algn="r"/>
            <a:r>
              <a:rPr kumimoji="1" lang="ja-JP" altLang="ja-JP" sz="1050" kern="1200" dirty="0">
                <a:solidFill>
                  <a:srgbClr val="595959"/>
                </a:solidFill>
                <a:effectLst/>
                <a:latin typeface="ＭＳ Ｐゴシック" panose="020B0600070205080204" pitchFamily="50" charset="-128"/>
                <a:ea typeface="メイリオ" panose="020B0604030504040204" pitchFamily="50" charset="-128"/>
                <a:cs typeface="メイリオ" panose="020B0604030504040204" pitchFamily="50" charset="-128"/>
              </a:rPr>
              <a:t>（厚生労働省「人口動態統計」より国立がん研究センターがん情報サービスが作成（「がん登録・統計」））</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1745902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1006284" y="1268760"/>
            <a:ext cx="7125995" cy="4452501"/>
          </a:xfrm>
          <a:prstGeom prst="rect">
            <a:avLst/>
          </a:prstGeom>
          <a:noFill/>
        </p:spPr>
        <p:txBody>
          <a:bodyPr wrap="square" rtlCol="0">
            <a:spAutoFit/>
          </a:bodyPr>
          <a:lstStyle>
            <a:defPPr>
              <a:defRPr lang="ja-JP"/>
            </a:defPPr>
            <a:lvl1pPr marL="0" algn="ctr" defTabSz="914400" rtl="0" eaLnBrk="1" latinLnBrk="0" hangingPunct="1">
              <a:lnSpc>
                <a:spcPts val="8500"/>
              </a:lnSpc>
              <a:defRPr kumimoji="1" sz="65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kumimoji="1" sz="65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日本では</a:t>
            </a:r>
            <a:br>
              <a:rPr kumimoji="1" lang="en-US" altLang="ja-JP"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どれくらいの人が</a:t>
            </a:r>
            <a:endParaRPr kumimoji="1" lang="en-US" altLang="ja-JP"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65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がんになっている</a:t>
            </a:r>
            <a:endParaRPr kumimoji="1" lang="en-US" altLang="ja-JP"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65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srgbClr val="404040"/>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のだろう</a:t>
            </a:r>
          </a:p>
        </p:txBody>
      </p:sp>
    </p:spTree>
    <p:extLst>
      <p:ext uri="{BB962C8B-B14F-4D97-AF65-F5344CB8AC3E}">
        <p14:creationId xmlns:p14="http://schemas.microsoft.com/office/powerpoint/2010/main" val="323201887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1407" y="1772816"/>
            <a:ext cx="4279625" cy="2445501"/>
          </a:xfrm>
          <a:prstGeom prst="rect">
            <a:avLst/>
          </a:prstGeom>
        </p:spPr>
      </p:pic>
      <p:sp>
        <p:nvSpPr>
          <p:cNvPr id="16" name="角丸四角形吹き出し 15"/>
          <p:cNvSpPr/>
          <p:nvPr/>
        </p:nvSpPr>
        <p:spPr>
          <a:xfrm>
            <a:off x="1658861" y="4082348"/>
            <a:ext cx="5806539" cy="1923155"/>
          </a:xfrm>
          <a:custGeom>
            <a:avLst/>
            <a:gdLst>
              <a:gd name="connsiteX0" fmla="*/ 0 w 5806539"/>
              <a:gd name="connsiteY0" fmla="*/ 878234 h 1923155"/>
              <a:gd name="connsiteX1" fmla="*/ 208989 w 5806539"/>
              <a:gd name="connsiteY1" fmla="*/ 669245 h 1923155"/>
              <a:gd name="connsiteX2" fmla="*/ 2580387 w 5806539"/>
              <a:gd name="connsiteY2" fmla="*/ 668824 h 1923155"/>
              <a:gd name="connsiteX3" fmla="*/ 2905528 w 5806539"/>
              <a:gd name="connsiteY3" fmla="*/ 0 h 1923155"/>
              <a:gd name="connsiteX4" fmla="*/ 3242351 w 5806539"/>
              <a:gd name="connsiteY4" fmla="*/ 673880 h 1923155"/>
              <a:gd name="connsiteX5" fmla="*/ 5597550 w 5806539"/>
              <a:gd name="connsiteY5" fmla="*/ 669245 h 1923155"/>
              <a:gd name="connsiteX6" fmla="*/ 5806539 w 5806539"/>
              <a:gd name="connsiteY6" fmla="*/ 878234 h 1923155"/>
              <a:gd name="connsiteX7" fmla="*/ 5806539 w 5806539"/>
              <a:gd name="connsiteY7" fmla="*/ 878230 h 1923155"/>
              <a:gd name="connsiteX8" fmla="*/ 5806539 w 5806539"/>
              <a:gd name="connsiteY8" fmla="*/ 878230 h 1923155"/>
              <a:gd name="connsiteX9" fmla="*/ 5806539 w 5806539"/>
              <a:gd name="connsiteY9" fmla="*/ 1191708 h 1923155"/>
              <a:gd name="connsiteX10" fmla="*/ 5806539 w 5806539"/>
              <a:gd name="connsiteY10" fmla="*/ 1714166 h 1923155"/>
              <a:gd name="connsiteX11" fmla="*/ 5597550 w 5806539"/>
              <a:gd name="connsiteY11" fmla="*/ 1923155 h 1923155"/>
              <a:gd name="connsiteX12" fmla="*/ 2419391 w 5806539"/>
              <a:gd name="connsiteY12" fmla="*/ 1923155 h 1923155"/>
              <a:gd name="connsiteX13" fmla="*/ 967757 w 5806539"/>
              <a:gd name="connsiteY13" fmla="*/ 1923155 h 1923155"/>
              <a:gd name="connsiteX14" fmla="*/ 967757 w 5806539"/>
              <a:gd name="connsiteY14" fmla="*/ 1923155 h 1923155"/>
              <a:gd name="connsiteX15" fmla="*/ 208989 w 5806539"/>
              <a:gd name="connsiteY15" fmla="*/ 1923155 h 1923155"/>
              <a:gd name="connsiteX16" fmla="*/ 0 w 5806539"/>
              <a:gd name="connsiteY16" fmla="*/ 1714166 h 1923155"/>
              <a:gd name="connsiteX17" fmla="*/ 0 w 5806539"/>
              <a:gd name="connsiteY17" fmla="*/ 1191708 h 1923155"/>
              <a:gd name="connsiteX18" fmla="*/ 0 w 5806539"/>
              <a:gd name="connsiteY18" fmla="*/ 878230 h 1923155"/>
              <a:gd name="connsiteX19" fmla="*/ 0 w 5806539"/>
              <a:gd name="connsiteY19" fmla="*/ 878230 h 1923155"/>
              <a:gd name="connsiteX20" fmla="*/ 0 w 5806539"/>
              <a:gd name="connsiteY20" fmla="*/ 878234 h 192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06539" h="1923155">
                <a:moveTo>
                  <a:pt x="0" y="878234"/>
                </a:moveTo>
                <a:cubicBezTo>
                  <a:pt x="0" y="762813"/>
                  <a:pt x="93568" y="669245"/>
                  <a:pt x="208989" y="669245"/>
                </a:cubicBezTo>
                <a:lnTo>
                  <a:pt x="2580387" y="668824"/>
                </a:lnTo>
                <a:lnTo>
                  <a:pt x="2905528" y="0"/>
                </a:lnTo>
                <a:lnTo>
                  <a:pt x="3242351" y="673880"/>
                </a:lnTo>
                <a:lnTo>
                  <a:pt x="5597550" y="669245"/>
                </a:lnTo>
                <a:cubicBezTo>
                  <a:pt x="5712971" y="669245"/>
                  <a:pt x="5806539" y="762813"/>
                  <a:pt x="5806539" y="878234"/>
                </a:cubicBezTo>
                <a:lnTo>
                  <a:pt x="5806539" y="878230"/>
                </a:lnTo>
                <a:lnTo>
                  <a:pt x="5806539" y="878230"/>
                </a:lnTo>
                <a:lnTo>
                  <a:pt x="5806539" y="1191708"/>
                </a:lnTo>
                <a:lnTo>
                  <a:pt x="5806539" y="1714166"/>
                </a:lnTo>
                <a:cubicBezTo>
                  <a:pt x="5806539" y="1829587"/>
                  <a:pt x="5712971" y="1923155"/>
                  <a:pt x="5597550" y="1923155"/>
                </a:cubicBezTo>
                <a:lnTo>
                  <a:pt x="2419391" y="1923155"/>
                </a:lnTo>
                <a:lnTo>
                  <a:pt x="967757" y="1923155"/>
                </a:lnTo>
                <a:lnTo>
                  <a:pt x="967757" y="1923155"/>
                </a:lnTo>
                <a:lnTo>
                  <a:pt x="208989" y="1923155"/>
                </a:lnTo>
                <a:cubicBezTo>
                  <a:pt x="93568" y="1923155"/>
                  <a:pt x="0" y="1829587"/>
                  <a:pt x="0" y="1714166"/>
                </a:cubicBezTo>
                <a:lnTo>
                  <a:pt x="0" y="1191708"/>
                </a:lnTo>
                <a:lnTo>
                  <a:pt x="0" y="878230"/>
                </a:lnTo>
                <a:lnTo>
                  <a:pt x="0" y="878230"/>
                </a:lnTo>
                <a:lnTo>
                  <a:pt x="0" y="878234"/>
                </a:lnTo>
                <a:close/>
              </a:path>
            </a:pathLst>
          </a:cu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216000" rIns="0" bIns="108000" rtlCol="0" anchor="b"/>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5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２人に１人</a:t>
            </a:r>
          </a:p>
        </p:txBody>
      </p:sp>
      <p:sp>
        <p:nvSpPr>
          <p:cNvPr id="6" name="テキスト ボックス 5"/>
          <p:cNvSpPr txBox="1"/>
          <p:nvPr/>
        </p:nvSpPr>
        <p:spPr>
          <a:xfrm>
            <a:off x="431540" y="208696"/>
            <a:ext cx="8280919" cy="769441"/>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a:solidFill>
                  <a:srgbClr val="FFFFFF"/>
                </a:solidFill>
                <a:uLnTx/>
                <a:uFillTx/>
                <a:latin typeface="メイリオ" panose="020B0604030504040204" pitchFamily="50" charset="-128"/>
                <a:ea typeface="メイリオ" panose="020B0604030504040204" pitchFamily="50" charset="-128"/>
                <a:cs typeface="+mn-cs"/>
              </a:rPr>
              <a:t>がんになる人の割合</a:t>
            </a:r>
          </a:p>
        </p:txBody>
      </p:sp>
      <p:sp>
        <p:nvSpPr>
          <p:cNvPr id="7" name="テキスト ボックス 6"/>
          <p:cNvSpPr txBox="1"/>
          <p:nvPr/>
        </p:nvSpPr>
        <p:spPr>
          <a:xfrm>
            <a:off x="2319899" y="6483044"/>
            <a:ext cx="6092105" cy="253916"/>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050" b="0" i="0" normalizeH="0" noProof="0">
                <a:solidFill>
                  <a:schemeClr val="tx1">
                    <a:lumMod val="65000"/>
                    <a:lumOff val="3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出典：国立がん研究センターがん情報サービス「がん登録・統計」最新がん統計</a:t>
            </a:r>
            <a:endParaRPr kumimoji="1" lang="ja-JP" altLang="en-US" sz="1050">
              <a:solidFill>
                <a:schemeClr val="tx1">
                  <a:lumMod val="65000"/>
                  <a:lumOff val="3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476740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xit" presetSubtype="0" fill="hold"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913050" y="2996952"/>
            <a:ext cx="7317899" cy="3960440"/>
          </a:xfrm>
          <a:prstGeom prst="rect">
            <a:avLst/>
          </a:prstGeom>
        </p:spPr>
      </p:pic>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がんの原因</a:t>
            </a:r>
          </a:p>
        </p:txBody>
      </p:sp>
      <p:grpSp>
        <p:nvGrpSpPr>
          <p:cNvPr id="4" name="グループ化 3"/>
          <p:cNvGrpSpPr/>
          <p:nvPr/>
        </p:nvGrpSpPr>
        <p:grpSpPr>
          <a:xfrm>
            <a:off x="3498732" y="3022862"/>
            <a:ext cx="2599285" cy="2655638"/>
            <a:chOff x="3806998" y="1894775"/>
            <a:chExt cx="2915872" cy="2915870"/>
          </a:xfrm>
        </p:grpSpPr>
        <p:sp>
          <p:nvSpPr>
            <p:cNvPr id="20" name="円/楕円 19"/>
            <p:cNvSpPr/>
            <p:nvPr/>
          </p:nvSpPr>
          <p:spPr>
            <a:xfrm>
              <a:off x="3806998" y="1894775"/>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6" name="テキスト ボックス 25"/>
            <p:cNvSpPr txBox="1"/>
            <p:nvPr/>
          </p:nvSpPr>
          <p:spPr>
            <a:xfrm>
              <a:off x="4040230" y="3077035"/>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1" i="0" normalizeH="0" noProof="0" dirty="0">
                  <a:solidFill>
                    <a:schemeClr val="tx1">
                      <a:lumMod val="75000"/>
                      <a:lumOff val="25000"/>
                    </a:schemeClr>
                  </a:solidFill>
                  <a:uLnTx/>
                  <a:uFillTx/>
                  <a:latin typeface="+mn-lt"/>
                  <a:ea typeface="+mn-ea"/>
                  <a:cs typeface="+mn-cs"/>
                </a:rPr>
                <a:t>生活習慣</a:t>
              </a:r>
            </a:p>
          </p:txBody>
        </p:sp>
      </p:grpSp>
      <p:grpSp>
        <p:nvGrpSpPr>
          <p:cNvPr id="3" name="グループ化 2"/>
          <p:cNvGrpSpPr/>
          <p:nvPr/>
        </p:nvGrpSpPr>
        <p:grpSpPr>
          <a:xfrm>
            <a:off x="1169211" y="3022862"/>
            <a:ext cx="2740997" cy="2655638"/>
            <a:chOff x="754810" y="1751022"/>
            <a:chExt cx="2915873" cy="2915870"/>
          </a:xfrm>
        </p:grpSpPr>
        <p:sp>
          <p:nvSpPr>
            <p:cNvPr id="24" name="円/楕円 23"/>
            <p:cNvSpPr/>
            <p:nvPr/>
          </p:nvSpPr>
          <p:spPr>
            <a:xfrm>
              <a:off x="754810" y="1751022"/>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7" name="テキスト ボックス 26"/>
            <p:cNvSpPr txBox="1"/>
            <p:nvPr/>
          </p:nvSpPr>
          <p:spPr>
            <a:xfrm>
              <a:off x="947352" y="2617568"/>
              <a:ext cx="2723331" cy="118277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細菌・</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ウイルス</a:t>
              </a:r>
            </a:p>
          </p:txBody>
        </p:sp>
      </p:grpSp>
      <p:sp>
        <p:nvSpPr>
          <p:cNvPr id="14" name="テキスト ボックス 13"/>
          <p:cNvSpPr txBox="1"/>
          <p:nvPr/>
        </p:nvSpPr>
        <p:spPr>
          <a:xfrm>
            <a:off x="764720" y="1491389"/>
            <a:ext cx="7614559" cy="1323439"/>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mn-lt"/>
                <a:ea typeface="+mn-ea"/>
                <a:cs typeface="+mn-cs"/>
              </a:rPr>
              <a:t>がんには原因のわかっている</a:t>
            </a:r>
            <a:endParaRPr kumimoji="1" lang="en-US" altLang="ja-JP" sz="4000" b="1" i="0" normalizeH="0" noProof="0" dirty="0">
              <a:solidFill>
                <a:schemeClr val="tx1">
                  <a:lumMod val="75000"/>
                  <a:lumOff val="25000"/>
                </a:schemeClr>
              </a:solidFill>
              <a:uLnTx/>
              <a:uFillTx/>
              <a:latin typeface="+mn-lt"/>
              <a:ea typeface="+mn-ea"/>
              <a:cs typeface="+mn-cs"/>
            </a:endParaRPr>
          </a:p>
          <a:p>
            <a:pPr marL="0" algn="ctr" defTabSz="914400">
              <a:buNone/>
              <a:defRPr kumimoji="1" sz="1800" b="0" i="0" normalizeH="0" noProof="0">
                <a:uLnTx/>
                <a:uFillTx/>
                <a:latin typeface="+mn-lt"/>
                <a:ea typeface="+mn-ea"/>
                <a:cs typeface="+mn-cs"/>
              </a:defRPr>
            </a:pPr>
            <a:r>
              <a:rPr kumimoji="1" lang="ja-JP" altLang="en-US" sz="4000" b="1" dirty="0">
                <a:solidFill>
                  <a:schemeClr val="tx1">
                    <a:lumMod val="75000"/>
                    <a:lumOff val="25000"/>
                  </a:schemeClr>
                </a:solidFill>
              </a:rPr>
              <a:t>ものとわからないものがある</a:t>
            </a:r>
            <a:endParaRPr kumimoji="1" lang="en-US" altLang="ja-JP" sz="4000" b="1" i="0" normalizeH="0" noProof="0" dirty="0">
              <a:solidFill>
                <a:schemeClr val="tx1">
                  <a:lumMod val="75000"/>
                  <a:lumOff val="25000"/>
                </a:schemeClr>
              </a:solidFill>
              <a:uLnTx/>
              <a:uFillTx/>
              <a:latin typeface="+mn-lt"/>
              <a:ea typeface="+mn-ea"/>
              <a:cs typeface="+mn-cs"/>
            </a:endParaRPr>
          </a:p>
        </p:txBody>
      </p:sp>
      <p:grpSp>
        <p:nvGrpSpPr>
          <p:cNvPr id="8" name="グループ化 7">
            <a:extLst>
              <a:ext uri="{FF2B5EF4-FFF2-40B4-BE49-F238E27FC236}">
                <a16:creationId xmlns:a16="http://schemas.microsoft.com/office/drawing/2014/main" id="{41C9ED03-5D98-42A4-809C-64ED69413F11}"/>
              </a:ext>
            </a:extLst>
          </p:cNvPr>
          <p:cNvGrpSpPr/>
          <p:nvPr/>
        </p:nvGrpSpPr>
        <p:grpSpPr>
          <a:xfrm>
            <a:off x="5651098" y="3090579"/>
            <a:ext cx="2579851" cy="2658192"/>
            <a:chOff x="7156012" y="446875"/>
            <a:chExt cx="1702756" cy="1653128"/>
          </a:xfrm>
        </p:grpSpPr>
        <p:sp>
          <p:nvSpPr>
            <p:cNvPr id="18" name="円/楕円 17"/>
            <p:cNvSpPr/>
            <p:nvPr/>
          </p:nvSpPr>
          <p:spPr>
            <a:xfrm>
              <a:off x="7156012" y="446875"/>
              <a:ext cx="1702756" cy="1653128"/>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dirty="0"/>
            </a:p>
          </p:txBody>
        </p:sp>
        <p:sp>
          <p:nvSpPr>
            <p:cNvPr id="19" name="テキスト ボックス 18"/>
            <p:cNvSpPr txBox="1"/>
            <p:nvPr/>
          </p:nvSpPr>
          <p:spPr>
            <a:xfrm>
              <a:off x="7350309" y="955881"/>
              <a:ext cx="1352497" cy="66992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遺伝的</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要因</a:t>
              </a:r>
            </a:p>
          </p:txBody>
        </p:sp>
      </p:grpSp>
      <p:sp>
        <p:nvSpPr>
          <p:cNvPr id="2" name="正方形/長方形 1">
            <a:extLst>
              <a:ext uri="{FF2B5EF4-FFF2-40B4-BE49-F238E27FC236}">
                <a16:creationId xmlns:a16="http://schemas.microsoft.com/office/drawing/2014/main" id="{0E06D556-32A3-4043-AC01-FB4C7806E4BD}"/>
              </a:ext>
            </a:extLst>
          </p:cNvPr>
          <p:cNvSpPr/>
          <p:nvPr/>
        </p:nvSpPr>
        <p:spPr>
          <a:xfrm>
            <a:off x="3682717" y="5819042"/>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不明</a:t>
            </a:r>
            <a:endParaRPr kumimoji="1" lang="ja-JP" altLang="en-US" sz="3600" b="1" dirty="0">
              <a:solidFill>
                <a:schemeClr val="tx1"/>
              </a:solidFill>
            </a:endParaRPr>
          </a:p>
        </p:txBody>
      </p:sp>
    </p:spTree>
    <p:extLst>
      <p:ext uri="{BB962C8B-B14F-4D97-AF65-F5344CB8AC3E}">
        <p14:creationId xmlns:p14="http://schemas.microsoft.com/office/powerpoint/2010/main" val="112058034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円/楕円 24"/>
          <p:cNvSpPr/>
          <p:nvPr/>
        </p:nvSpPr>
        <p:spPr>
          <a:xfrm>
            <a:off x="3025676" y="1514173"/>
            <a:ext cx="3144123" cy="3124352"/>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20000"/>
              </a:lnSpc>
              <a:spcBef>
                <a:spcPct val="0"/>
              </a:spcBef>
              <a:spcAft>
                <a:spcPct val="0"/>
              </a:spcAft>
              <a:buClrTx/>
              <a:buSzTx/>
              <a:buFontTx/>
              <a:buNone/>
              <a:tabLst/>
              <a:defRPr/>
            </a:pPr>
            <a:r>
              <a:rPr kumimoji="1" lang="ja-JP" altLang="ja-JP" sz="4000" b="1" i="0" u="none" strike="noStrike" kern="1200" cap="none" spc="0" normalizeH="0" baseline="0" noProof="0" dirty="0">
                <a:ln>
                  <a:noFill/>
                </a:ln>
                <a:solidFill>
                  <a:srgbClr val="000000"/>
                </a:solidFill>
                <a:effectLst/>
                <a:uLnTx/>
                <a:uFillTx/>
                <a:latin typeface="游明朝" panose="02020400000000000000" pitchFamily="18" charset="-128"/>
                <a:ea typeface="メイリオ" panose="020B0604030504040204" pitchFamily="50" charset="-128"/>
                <a:cs typeface="メイリオ" panose="020B0604030504040204" pitchFamily="50" charset="-128"/>
                <a:sym typeface="Wingdings"/>
              </a:rPr>
              <a:t>たばこを吸わない</a:t>
            </a:r>
            <a:endParaRPr kumimoji="1" lang="ja-JP"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sym typeface="Wingdings"/>
            </a:endParaRPr>
          </a:p>
        </p:txBody>
      </p:sp>
      <p:sp>
        <p:nvSpPr>
          <p:cNvPr id="22" name="円/楕円 21"/>
          <p:cNvSpPr/>
          <p:nvPr/>
        </p:nvSpPr>
        <p:spPr>
          <a:xfrm>
            <a:off x="1222300" y="3112042"/>
            <a:ext cx="2289649"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バランスの</a:t>
            </a: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よい食事</a:t>
            </a:r>
          </a:p>
        </p:txBody>
      </p:sp>
      <p:grpSp>
        <p:nvGrpSpPr>
          <p:cNvPr id="12" name="グループ化 11"/>
          <p:cNvGrpSpPr/>
          <p:nvPr/>
        </p:nvGrpSpPr>
        <p:grpSpPr>
          <a:xfrm>
            <a:off x="326528" y="-17252"/>
            <a:ext cx="8151156" cy="1751783"/>
            <a:chOff x="326528" y="-17252"/>
            <a:chExt cx="8151156" cy="1751783"/>
          </a:xfrm>
        </p:grpSpPr>
        <p:pic>
          <p:nvPicPr>
            <p:cNvPr id="13" name="Picture 2" descr="C:\Users\nakamura\Desktop\スライド文字-05.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287215" y="-17252"/>
              <a:ext cx="7190469" cy="1751783"/>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5" name="テキスト ボックス 14"/>
            <p:cNvSpPr txBox="1"/>
            <p:nvPr/>
          </p:nvSpPr>
          <p:spPr>
            <a:xfrm>
              <a:off x="1996964" y="433762"/>
              <a:ext cx="640871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ts val="45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どのような生活を送れば</a:t>
              </a:r>
              <a:br>
                <a:rPr kumimoji="1" lang="en-US" altLang="ja-JP"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4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よいのだろう</a:t>
              </a:r>
            </a:p>
          </p:txBody>
        </p:sp>
        <p:grpSp>
          <p:nvGrpSpPr>
            <p:cNvPr id="16" name="グループ化 15"/>
            <p:cNvGrpSpPr/>
            <p:nvPr/>
          </p:nvGrpSpPr>
          <p:grpSpPr>
            <a:xfrm>
              <a:off x="326528" y="348797"/>
              <a:ext cx="1008112" cy="1067428"/>
              <a:chOff x="728192" y="921380"/>
              <a:chExt cx="1008112" cy="1067428"/>
            </a:xfrm>
          </p:grpSpPr>
          <p:sp>
            <p:nvSpPr>
              <p:cNvPr id="17" name="円/楕円 16"/>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18" name="テキスト ボックス 17"/>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28" name="円/楕円 27"/>
          <p:cNvSpPr/>
          <p:nvPr/>
        </p:nvSpPr>
        <p:spPr>
          <a:xfrm>
            <a:off x="1222300" y="1483042"/>
            <a:ext cx="2485604"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20000"/>
              </a:lnSpc>
              <a:spcBef>
                <a:spcPct val="0"/>
              </a:spcBef>
              <a:spcAft>
                <a:spcPct val="0"/>
              </a:spcAft>
              <a:buClrTx/>
              <a:buSzTx/>
              <a:buFontTx/>
              <a:buNone/>
              <a:tabLst/>
              <a:defRPr/>
            </a:pPr>
            <a:r>
              <a:rPr kumimoji="1" lang="ja-JP" altLang="ja-JP" sz="2400" b="1" i="0" u="none" strike="noStrike" kern="1200" cap="none" spc="0" normalizeH="0" baseline="0" noProof="0" dirty="0">
                <a:ln>
                  <a:noFill/>
                </a:ln>
                <a:solidFill>
                  <a:srgbClr val="000000"/>
                </a:solidFill>
                <a:effectLst/>
                <a:uLnTx/>
                <a:uFillTx/>
                <a:latin typeface="游明朝" panose="02020400000000000000" pitchFamily="18" charset="-128"/>
                <a:ea typeface="メイリオ" panose="020B0604030504040204" pitchFamily="50" charset="-128"/>
                <a:cs typeface="メイリオ" panose="020B0604030504040204" pitchFamily="50" charset="-128"/>
                <a:sym typeface="Wingdings"/>
              </a:rPr>
              <a:t>お酒を飲みすぎない</a:t>
            </a:r>
            <a:endParaRPr kumimoji="1" lang="ja-JP" altLang="ja-JP" sz="1200" b="0"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sym typeface="Wingdings"/>
            </a:endParaRPr>
          </a:p>
        </p:txBody>
      </p:sp>
      <p:sp>
        <p:nvSpPr>
          <p:cNvPr id="19" name="円/楕円 18"/>
          <p:cNvSpPr/>
          <p:nvPr/>
        </p:nvSpPr>
        <p:spPr>
          <a:xfrm>
            <a:off x="5637275" y="1451347"/>
            <a:ext cx="2447783" cy="1694468"/>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適正体重</a:t>
            </a:r>
            <a:endPar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endParaRPr>
          </a:p>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の維持</a:t>
            </a:r>
          </a:p>
        </p:txBody>
      </p:sp>
      <p:sp>
        <p:nvSpPr>
          <p:cNvPr id="21" name="円/楕円 20"/>
          <p:cNvSpPr/>
          <p:nvPr/>
        </p:nvSpPr>
        <p:spPr>
          <a:xfrm>
            <a:off x="5511280" y="3091319"/>
            <a:ext cx="2573778" cy="1694469"/>
          </a:xfrm>
          <a:prstGeom prst="ellipse">
            <a:avLst/>
          </a:prstGeom>
          <a:solidFill>
            <a:srgbClr val="FFE181">
              <a:alpha val="80000"/>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18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適度な</a:t>
            </a:r>
            <a:br>
              <a:rPr kumimoji="1" lang="en-US" altLang="ja-JP"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br>
            <a:r>
              <a:rPr kumimoji="1" lang="ja-JP" altLang="en-US" sz="2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sym typeface="Wingdings"/>
              </a:rPr>
              <a:t>運動</a:t>
            </a:r>
          </a:p>
        </p:txBody>
      </p:sp>
      <p:sp>
        <p:nvSpPr>
          <p:cNvPr id="30" name="テキスト ボックス 29"/>
          <p:cNvSpPr txBox="1"/>
          <p:nvPr/>
        </p:nvSpPr>
        <p:spPr>
          <a:xfrm>
            <a:off x="385269" y="4801415"/>
            <a:ext cx="8424936" cy="1355448"/>
          </a:xfrm>
          <a:prstGeom prst="roundRect">
            <a:avLst>
              <a:gd name="adj" fmla="val 14464"/>
            </a:avLst>
          </a:prstGeom>
          <a:solidFill>
            <a:srgbClr val="FF9900"/>
          </a:solidFill>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mn-ea"/>
                <a:ea typeface="+mn-ea"/>
                <a:cs typeface="メイリオ" panose="020B0604030504040204" pitchFamily="50" charset="-128"/>
              </a:defRPr>
            </a:pPr>
            <a:r>
              <a:rPr kumimoji="1" lang="ja-JP" altLang="en-US"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望ましい生活習慣により</a:t>
            </a:r>
            <a:endParaRPr kumimoji="1" lang="en-US" altLang="ja-JP"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35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がんになるリスクを減らすことができる</a:t>
            </a:r>
          </a:p>
        </p:txBody>
      </p:sp>
      <p:sp>
        <p:nvSpPr>
          <p:cNvPr id="14" name="テキスト ボックス 13"/>
          <p:cNvSpPr txBox="1"/>
          <p:nvPr/>
        </p:nvSpPr>
        <p:spPr>
          <a:xfrm>
            <a:off x="413417" y="6199976"/>
            <a:ext cx="7992259" cy="400110"/>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0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出典：国立がん研究センター社会と健康研究センター予防研究グループ　科学的根拠に基づく発がん性・がん予防効果の評価とがん予防ガイドライン提言に関する研究を基に国立がん研究センターがん情報サービスが作成）</a:t>
            </a:r>
          </a:p>
        </p:txBody>
      </p:sp>
    </p:spTree>
    <p:extLst>
      <p:ext uri="{BB962C8B-B14F-4D97-AF65-F5344CB8AC3E}">
        <p14:creationId xmlns:p14="http://schemas.microsoft.com/office/powerpoint/2010/main" val="2237259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500"/>
                                        <p:tgtEl>
                                          <p:spTgt spid="28"/>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nodeType="afterGroup">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randombar(horizontal)">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2" grpId="0" animBg="1"/>
      <p:bldP spid="28" grpId="0" animBg="1"/>
      <p:bldP spid="19" grpId="0" animBg="1"/>
      <p:bldP spid="21"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C3C1E3C2-1294-4E1E-9ADE-1FB8819709DC}"/>
              </a:ext>
            </a:extLst>
          </p:cNvPr>
          <p:cNvGrpSpPr/>
          <p:nvPr/>
        </p:nvGrpSpPr>
        <p:grpSpPr>
          <a:xfrm>
            <a:off x="3429009" y="2619860"/>
            <a:ext cx="2587119" cy="2557626"/>
            <a:chOff x="3677860" y="1707463"/>
            <a:chExt cx="2915872" cy="2915870"/>
          </a:xfrm>
        </p:grpSpPr>
        <p:sp>
          <p:nvSpPr>
            <p:cNvPr id="22" name="円/楕円 19">
              <a:extLst>
                <a:ext uri="{FF2B5EF4-FFF2-40B4-BE49-F238E27FC236}">
                  <a16:creationId xmlns:a16="http://schemas.microsoft.com/office/drawing/2014/main" id="{ED80C8E1-5744-4489-804D-2D8119686D4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テキスト ボックス 22">
              <a:extLst>
                <a:ext uri="{FF2B5EF4-FFF2-40B4-BE49-F238E27FC236}">
                  <a16:creationId xmlns:a16="http://schemas.microsoft.com/office/drawing/2014/main" id="{90038A0A-1D98-40C5-B391-8D993B3BA0F8}"/>
                </a:ext>
              </a:extLst>
            </p:cNvPr>
            <p:cNvSpPr txBox="1"/>
            <p:nvPr/>
          </p:nvSpPr>
          <p:spPr>
            <a:xfrm>
              <a:off x="3911092" y="2799988"/>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1" i="0" normalizeH="0" noProof="0" dirty="0">
                  <a:solidFill>
                    <a:schemeClr val="tx1">
                      <a:lumMod val="75000"/>
                      <a:lumOff val="25000"/>
                    </a:schemeClr>
                  </a:solidFill>
                  <a:uLnTx/>
                  <a:uFillTx/>
                  <a:latin typeface="+mn-lt"/>
                  <a:ea typeface="+mn-ea"/>
                  <a:cs typeface="+mn-cs"/>
                </a:rPr>
                <a:t>生活習慣</a:t>
              </a:r>
            </a:p>
          </p:txBody>
        </p:sp>
      </p:grpSp>
      <p:grpSp>
        <p:nvGrpSpPr>
          <p:cNvPr id="30" name="グループ化 29">
            <a:extLst>
              <a:ext uri="{FF2B5EF4-FFF2-40B4-BE49-F238E27FC236}">
                <a16:creationId xmlns:a16="http://schemas.microsoft.com/office/drawing/2014/main" id="{89E747F8-2049-4C3C-8168-D9A9EBD80944}"/>
              </a:ext>
            </a:extLst>
          </p:cNvPr>
          <p:cNvGrpSpPr/>
          <p:nvPr/>
        </p:nvGrpSpPr>
        <p:grpSpPr>
          <a:xfrm>
            <a:off x="983618" y="2619860"/>
            <a:ext cx="2587119" cy="2557626"/>
            <a:chOff x="569520" y="1662252"/>
            <a:chExt cx="2982294" cy="3024712"/>
          </a:xfrm>
        </p:grpSpPr>
        <p:sp>
          <p:nvSpPr>
            <p:cNvPr id="31" name="円/楕円 23">
              <a:extLst>
                <a:ext uri="{FF2B5EF4-FFF2-40B4-BE49-F238E27FC236}">
                  <a16:creationId xmlns:a16="http://schemas.microsoft.com/office/drawing/2014/main" id="{55D7EE0B-C3E8-4C17-AD7A-456E816402BE}"/>
                </a:ext>
              </a:extLst>
            </p:cNvPr>
            <p:cNvSpPr/>
            <p:nvPr/>
          </p:nvSpPr>
          <p:spPr>
            <a:xfrm>
              <a:off x="569520" y="1662252"/>
              <a:ext cx="2982294" cy="302471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2" name="テキスト ボックス 31">
              <a:extLst>
                <a:ext uri="{FF2B5EF4-FFF2-40B4-BE49-F238E27FC236}">
                  <a16:creationId xmlns:a16="http://schemas.microsoft.com/office/drawing/2014/main" id="{14B12098-EF73-4116-BBFE-1838B0C17485}"/>
                </a:ext>
              </a:extLst>
            </p:cNvPr>
            <p:cNvSpPr txBox="1"/>
            <p:nvPr/>
          </p:nvSpPr>
          <p:spPr>
            <a:xfrm>
              <a:off x="746302" y="2552389"/>
              <a:ext cx="2723331" cy="1251684"/>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細菌・</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ウイルス</a:t>
              </a:r>
            </a:p>
          </p:txBody>
        </p:sp>
      </p:grpSp>
      <p:grpSp>
        <p:nvGrpSpPr>
          <p:cNvPr id="33" name="グループ化 32">
            <a:extLst>
              <a:ext uri="{FF2B5EF4-FFF2-40B4-BE49-F238E27FC236}">
                <a16:creationId xmlns:a16="http://schemas.microsoft.com/office/drawing/2014/main" id="{D7C8DECB-2281-44C7-8F76-82EA13AA46D2}"/>
              </a:ext>
            </a:extLst>
          </p:cNvPr>
          <p:cNvGrpSpPr/>
          <p:nvPr/>
        </p:nvGrpSpPr>
        <p:grpSpPr>
          <a:xfrm>
            <a:off x="5862771" y="2513900"/>
            <a:ext cx="2506239" cy="2558633"/>
            <a:chOff x="8264397" y="356574"/>
            <a:chExt cx="2915872" cy="2915870"/>
          </a:xfrm>
        </p:grpSpPr>
        <p:sp>
          <p:nvSpPr>
            <p:cNvPr id="34" name="円/楕円 17">
              <a:extLst>
                <a:ext uri="{FF2B5EF4-FFF2-40B4-BE49-F238E27FC236}">
                  <a16:creationId xmlns:a16="http://schemas.microsoft.com/office/drawing/2014/main" id="{20F3C1CB-FA65-4C33-A226-911C53B8A3D0}"/>
                </a:ext>
              </a:extLst>
            </p:cNvPr>
            <p:cNvSpPr/>
            <p:nvPr/>
          </p:nvSpPr>
          <p:spPr>
            <a:xfrm>
              <a:off x="8264397" y="35657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5" name="テキスト ボックス 34">
              <a:extLst>
                <a:ext uri="{FF2B5EF4-FFF2-40B4-BE49-F238E27FC236}">
                  <a16:creationId xmlns:a16="http://schemas.microsoft.com/office/drawing/2014/main" id="{87A76272-0A00-4815-841D-637C3CD9FD16}"/>
                </a:ext>
              </a:extLst>
            </p:cNvPr>
            <p:cNvSpPr txBox="1"/>
            <p:nvPr/>
          </p:nvSpPr>
          <p:spPr>
            <a:xfrm>
              <a:off x="8573969" y="1206363"/>
              <a:ext cx="2316073" cy="1227619"/>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遺伝的</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要因</a:t>
              </a:r>
            </a:p>
          </p:txBody>
        </p:sp>
      </p:grpSp>
      <p:sp>
        <p:nvSpPr>
          <p:cNvPr id="2" name="円/楕円 1"/>
          <p:cNvSpPr/>
          <p:nvPr/>
        </p:nvSpPr>
        <p:spPr>
          <a:xfrm>
            <a:off x="1057034" y="2724994"/>
            <a:ext cx="2418613" cy="2317056"/>
          </a:xfrm>
          <a:prstGeom prst="ellipse">
            <a:avLst/>
          </a:prstGeom>
          <a:noFill/>
          <a:ln w="76200" cap="sq">
            <a:solidFill>
              <a:srgbClr val="FF0000"/>
            </a:solidFill>
            <a:prstDash val="sysDash"/>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18" name="テキスト ボックス 17">
            <a:extLst>
              <a:ext uri="{FF2B5EF4-FFF2-40B4-BE49-F238E27FC236}">
                <a16:creationId xmlns:a16="http://schemas.microsoft.com/office/drawing/2014/main" id="{17605DB5-2A11-4465-BFAA-F4CF08A5096C}"/>
              </a:ext>
            </a:extLst>
          </p:cNvPr>
          <p:cNvSpPr txBox="1"/>
          <p:nvPr/>
        </p:nvSpPr>
        <p:spPr>
          <a:xfrm>
            <a:off x="179512" y="211287"/>
            <a:ext cx="87335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望ましい生活習慣以外に</a:t>
            </a:r>
            <a:r>
              <a:rPr kumimoji="1" lang="ja-JP" altLang="en-US" sz="42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できること</a:t>
            </a:r>
            <a:endParaRPr kumimoji="1" lang="en-US" altLang="ja-JP" sz="42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9" name="テキスト ボックス 18">
            <a:extLst>
              <a:ext uri="{FF2B5EF4-FFF2-40B4-BE49-F238E27FC236}">
                <a16:creationId xmlns:a16="http://schemas.microsoft.com/office/drawing/2014/main" id="{5925B4B2-D33D-4DBB-98F1-2E7684B90843}"/>
              </a:ext>
            </a:extLst>
          </p:cNvPr>
          <p:cNvSpPr txBox="1"/>
          <p:nvPr/>
        </p:nvSpPr>
        <p:spPr>
          <a:xfrm>
            <a:off x="1979712" y="1188179"/>
            <a:ext cx="4915524" cy="981534"/>
          </a:xfrm>
          <a:prstGeom prst="wedgeRoundRectCallout">
            <a:avLst>
              <a:gd name="adj1" fmla="val -36520"/>
              <a:gd name="adj2" fmla="val 104851"/>
              <a:gd name="adj3" fmla="val 16667"/>
            </a:avLst>
          </a:prstGeom>
          <a:solidFill>
            <a:srgbClr val="FF9900"/>
          </a:solidFill>
          <a:effectLst>
            <a:outerShdw blurRad="50800" dist="38100" dir="2700000" algn="tl" rotWithShape="0">
              <a:prstClr val="black">
                <a:alpha val="40000"/>
              </a:prstClr>
            </a:outerShdw>
          </a:effectLst>
        </p:spPr>
        <p:txBody>
          <a:bodyPr wrap="square" lIns="108000"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感染対策をする</a:t>
            </a:r>
          </a:p>
        </p:txBody>
      </p:sp>
      <p:sp>
        <p:nvSpPr>
          <p:cNvPr id="20" name="テキスト ボックス 19">
            <a:extLst>
              <a:ext uri="{FF2B5EF4-FFF2-40B4-BE49-F238E27FC236}">
                <a16:creationId xmlns:a16="http://schemas.microsoft.com/office/drawing/2014/main" id="{6914001A-D1DD-4007-B3F4-F5201F7CA2B0}"/>
              </a:ext>
            </a:extLst>
          </p:cNvPr>
          <p:cNvSpPr txBox="1"/>
          <p:nvPr/>
        </p:nvSpPr>
        <p:spPr>
          <a:xfrm>
            <a:off x="398197" y="5235826"/>
            <a:ext cx="8278259" cy="1446550"/>
          </a:xfrm>
          <a:prstGeom prst="rect">
            <a:avLst/>
          </a:prstGeom>
          <a:noFill/>
        </p:spPr>
        <p:txBody>
          <a:bodyPr wrap="square" rtlCol="0">
            <a:spAutoFit/>
          </a:bodyPr>
          <a:lstStyle>
            <a:defPPr>
              <a:defRPr lang="ja-JP"/>
            </a:defPPr>
            <a:lvl1pPr marL="0" algn="ctr" defTabSz="914400" rtl="0" eaLnBrk="1" latinLnBrk="0" hangingPunct="1">
              <a:defRPr kumimoji="1" sz="3200" b="1" kern="1200">
                <a:solidFill>
                  <a:schemeClr val="accent3">
                    <a:lumMod val="50000"/>
                  </a:schemeClr>
                </a:solidFill>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3200" b="1" i="0" normalizeH="0" noProof="0">
                <a:solidFill>
                  <a:srgbClr val="4F6228"/>
                </a:solidFill>
                <a:uLnTx/>
                <a:uFillTx/>
                <a:latin typeface="+mn-ea"/>
                <a:ea typeface="+mn-ea"/>
                <a:cs typeface="メイリオ" panose="020B0604030504040204" pitchFamily="50" charset="-128"/>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感染している場合も早期発見・早期治療で治すことができる</a:t>
            </a:r>
          </a:p>
        </p:txBody>
      </p:sp>
    </p:spTree>
    <p:extLst>
      <p:ext uri="{BB962C8B-B14F-4D97-AF65-F5344CB8AC3E}">
        <p14:creationId xmlns:p14="http://schemas.microsoft.com/office/powerpoint/2010/main" val="17680461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heel(1)">
                                      <p:cBhvr>
                                        <p:cTn id="24" dur="10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C3C1E3C2-1294-4E1E-9ADE-1FB8819709DC}"/>
              </a:ext>
            </a:extLst>
          </p:cNvPr>
          <p:cNvGrpSpPr/>
          <p:nvPr/>
        </p:nvGrpSpPr>
        <p:grpSpPr>
          <a:xfrm>
            <a:off x="3429009" y="2619860"/>
            <a:ext cx="2587119" cy="2557626"/>
            <a:chOff x="3677860" y="1707463"/>
            <a:chExt cx="2915872" cy="2915870"/>
          </a:xfrm>
        </p:grpSpPr>
        <p:sp>
          <p:nvSpPr>
            <p:cNvPr id="22" name="円/楕円 19">
              <a:extLst>
                <a:ext uri="{FF2B5EF4-FFF2-40B4-BE49-F238E27FC236}">
                  <a16:creationId xmlns:a16="http://schemas.microsoft.com/office/drawing/2014/main" id="{ED80C8E1-5744-4489-804D-2D8119686D44}"/>
                </a:ext>
              </a:extLst>
            </p:cNvPr>
            <p:cNvSpPr/>
            <p:nvPr/>
          </p:nvSpPr>
          <p:spPr>
            <a:xfrm>
              <a:off x="3677860" y="1707463"/>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テキスト ボックス 22">
              <a:extLst>
                <a:ext uri="{FF2B5EF4-FFF2-40B4-BE49-F238E27FC236}">
                  <a16:creationId xmlns:a16="http://schemas.microsoft.com/office/drawing/2014/main" id="{90038A0A-1D98-40C5-B391-8D993B3BA0F8}"/>
                </a:ext>
              </a:extLst>
            </p:cNvPr>
            <p:cNvSpPr txBox="1"/>
            <p:nvPr/>
          </p:nvSpPr>
          <p:spPr>
            <a:xfrm>
              <a:off x="3911092" y="2799988"/>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1" i="0" normalizeH="0" noProof="0" dirty="0">
                  <a:solidFill>
                    <a:schemeClr val="tx1">
                      <a:lumMod val="75000"/>
                      <a:lumOff val="25000"/>
                    </a:schemeClr>
                  </a:solidFill>
                  <a:uLnTx/>
                  <a:uFillTx/>
                  <a:latin typeface="+mn-lt"/>
                  <a:ea typeface="+mn-ea"/>
                  <a:cs typeface="+mn-cs"/>
                </a:rPr>
                <a:t>生活習慣</a:t>
              </a:r>
            </a:p>
          </p:txBody>
        </p:sp>
      </p:grpSp>
      <p:grpSp>
        <p:nvGrpSpPr>
          <p:cNvPr id="30" name="グループ化 29">
            <a:extLst>
              <a:ext uri="{FF2B5EF4-FFF2-40B4-BE49-F238E27FC236}">
                <a16:creationId xmlns:a16="http://schemas.microsoft.com/office/drawing/2014/main" id="{89E747F8-2049-4C3C-8168-D9A9EBD80944}"/>
              </a:ext>
            </a:extLst>
          </p:cNvPr>
          <p:cNvGrpSpPr/>
          <p:nvPr/>
        </p:nvGrpSpPr>
        <p:grpSpPr>
          <a:xfrm>
            <a:off x="983618" y="2619860"/>
            <a:ext cx="2587119" cy="2557626"/>
            <a:chOff x="569520" y="1662252"/>
            <a:chExt cx="2982294" cy="3024712"/>
          </a:xfrm>
        </p:grpSpPr>
        <p:sp>
          <p:nvSpPr>
            <p:cNvPr id="31" name="円/楕円 23">
              <a:extLst>
                <a:ext uri="{FF2B5EF4-FFF2-40B4-BE49-F238E27FC236}">
                  <a16:creationId xmlns:a16="http://schemas.microsoft.com/office/drawing/2014/main" id="{55D7EE0B-C3E8-4C17-AD7A-456E816402BE}"/>
                </a:ext>
              </a:extLst>
            </p:cNvPr>
            <p:cNvSpPr/>
            <p:nvPr/>
          </p:nvSpPr>
          <p:spPr>
            <a:xfrm>
              <a:off x="569520" y="1662252"/>
              <a:ext cx="2982294" cy="3024712"/>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2" name="テキスト ボックス 31">
              <a:extLst>
                <a:ext uri="{FF2B5EF4-FFF2-40B4-BE49-F238E27FC236}">
                  <a16:creationId xmlns:a16="http://schemas.microsoft.com/office/drawing/2014/main" id="{14B12098-EF73-4116-BBFE-1838B0C17485}"/>
                </a:ext>
              </a:extLst>
            </p:cNvPr>
            <p:cNvSpPr txBox="1"/>
            <p:nvPr/>
          </p:nvSpPr>
          <p:spPr>
            <a:xfrm>
              <a:off x="746302" y="2552389"/>
              <a:ext cx="2723331" cy="1251684"/>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細菌・</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ウイルス</a:t>
              </a:r>
            </a:p>
          </p:txBody>
        </p:sp>
      </p:grpSp>
      <p:grpSp>
        <p:nvGrpSpPr>
          <p:cNvPr id="33" name="グループ化 32">
            <a:extLst>
              <a:ext uri="{FF2B5EF4-FFF2-40B4-BE49-F238E27FC236}">
                <a16:creationId xmlns:a16="http://schemas.microsoft.com/office/drawing/2014/main" id="{D7C8DECB-2281-44C7-8F76-82EA13AA46D2}"/>
              </a:ext>
            </a:extLst>
          </p:cNvPr>
          <p:cNvGrpSpPr/>
          <p:nvPr/>
        </p:nvGrpSpPr>
        <p:grpSpPr>
          <a:xfrm>
            <a:off x="5862771" y="2513900"/>
            <a:ext cx="2506239" cy="2558633"/>
            <a:chOff x="8264397" y="356574"/>
            <a:chExt cx="2915872" cy="2915870"/>
          </a:xfrm>
        </p:grpSpPr>
        <p:sp>
          <p:nvSpPr>
            <p:cNvPr id="34" name="円/楕円 17">
              <a:extLst>
                <a:ext uri="{FF2B5EF4-FFF2-40B4-BE49-F238E27FC236}">
                  <a16:creationId xmlns:a16="http://schemas.microsoft.com/office/drawing/2014/main" id="{20F3C1CB-FA65-4C33-A226-911C53B8A3D0}"/>
                </a:ext>
              </a:extLst>
            </p:cNvPr>
            <p:cNvSpPr/>
            <p:nvPr/>
          </p:nvSpPr>
          <p:spPr>
            <a:xfrm>
              <a:off x="8264397" y="356574"/>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5" name="テキスト ボックス 34">
              <a:extLst>
                <a:ext uri="{FF2B5EF4-FFF2-40B4-BE49-F238E27FC236}">
                  <a16:creationId xmlns:a16="http://schemas.microsoft.com/office/drawing/2014/main" id="{87A76272-0A00-4815-841D-637C3CD9FD16}"/>
                </a:ext>
              </a:extLst>
            </p:cNvPr>
            <p:cNvSpPr txBox="1"/>
            <p:nvPr/>
          </p:nvSpPr>
          <p:spPr>
            <a:xfrm>
              <a:off x="8573969" y="1206363"/>
              <a:ext cx="2316073" cy="1227619"/>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遺伝的</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要因</a:t>
              </a:r>
            </a:p>
          </p:txBody>
        </p:sp>
      </p:grpSp>
      <p:sp>
        <p:nvSpPr>
          <p:cNvPr id="18" name="テキスト ボックス 17">
            <a:extLst>
              <a:ext uri="{FF2B5EF4-FFF2-40B4-BE49-F238E27FC236}">
                <a16:creationId xmlns:a16="http://schemas.microsoft.com/office/drawing/2014/main" id="{17605DB5-2A11-4465-BFAA-F4CF08A5096C}"/>
              </a:ext>
            </a:extLst>
          </p:cNvPr>
          <p:cNvSpPr txBox="1"/>
          <p:nvPr/>
        </p:nvSpPr>
        <p:spPr>
          <a:xfrm>
            <a:off x="179512" y="211287"/>
            <a:ext cx="87335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2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望ましい生活習慣以外に</a:t>
            </a:r>
            <a:r>
              <a:rPr kumimoji="1" lang="ja-JP" altLang="en-US" sz="42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できること</a:t>
            </a:r>
            <a:endParaRPr kumimoji="1" lang="en-US" altLang="ja-JP" sz="42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sp>
        <p:nvSpPr>
          <p:cNvPr id="17" name="テキスト ボックス 16">
            <a:extLst>
              <a:ext uri="{FF2B5EF4-FFF2-40B4-BE49-F238E27FC236}">
                <a16:creationId xmlns:a16="http://schemas.microsoft.com/office/drawing/2014/main" id="{0AB5DBA7-D898-4C97-9203-ED6D1DEE16B1}"/>
              </a:ext>
            </a:extLst>
          </p:cNvPr>
          <p:cNvSpPr txBox="1"/>
          <p:nvPr/>
        </p:nvSpPr>
        <p:spPr>
          <a:xfrm>
            <a:off x="2200366" y="1269097"/>
            <a:ext cx="4915524" cy="897456"/>
          </a:xfrm>
          <a:prstGeom prst="wedgeRoundRectCallout">
            <a:avLst>
              <a:gd name="adj1" fmla="val 19774"/>
              <a:gd name="adj2" fmla="val 92090"/>
              <a:gd name="adj3" fmla="val 16667"/>
            </a:avLst>
          </a:prstGeom>
          <a:solidFill>
            <a:srgbClr val="FF9900"/>
          </a:solidFill>
          <a:effectLst>
            <a:outerShdw blurRad="50800" dist="38100" dir="2700000" algn="tl" rotWithShape="0">
              <a:prstClr val="black">
                <a:alpha val="40000"/>
              </a:prstClr>
            </a:outerShdw>
          </a:effectLst>
        </p:spPr>
        <p:txBody>
          <a:bodyPr wrap="square" tIns="144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solidFill>
                  <a:srgbClr val="FFFFFF"/>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メイリオ" panose="020B0604030504040204" pitchFamily="50" charset="-128"/>
              </a:rPr>
              <a:t>がん検診を受ける</a:t>
            </a:r>
          </a:p>
        </p:txBody>
      </p:sp>
      <p:sp>
        <p:nvSpPr>
          <p:cNvPr id="24" name="テキスト ボックス 23">
            <a:extLst>
              <a:ext uri="{FF2B5EF4-FFF2-40B4-BE49-F238E27FC236}">
                <a16:creationId xmlns:a16="http://schemas.microsoft.com/office/drawing/2014/main" id="{59DE9EFA-DC23-4B9A-8B0C-6F684E5F0D8F}"/>
              </a:ext>
            </a:extLst>
          </p:cNvPr>
          <p:cNvSpPr txBox="1"/>
          <p:nvPr/>
        </p:nvSpPr>
        <p:spPr>
          <a:xfrm>
            <a:off x="302077" y="5810959"/>
            <a:ext cx="8415807" cy="769441"/>
          </a:xfrm>
          <a:prstGeom prst="rect">
            <a:avLst/>
          </a:prstGeom>
          <a:noFill/>
        </p:spPr>
        <p:txBody>
          <a:bodyPr wrap="square" rtlCol="0">
            <a:spAutoFit/>
          </a:bodyPr>
          <a:lstStyle>
            <a:defPPr>
              <a:defRPr lang="ja-JP"/>
            </a:defPPr>
            <a:lvl1pPr marL="0" algn="ctr" defTabSz="914400" rtl="0" eaLnBrk="1" latinLnBrk="0" hangingPunct="1">
              <a:defRPr kumimoji="1" sz="3200" b="1" kern="1200">
                <a:solidFill>
                  <a:schemeClr val="accent3">
                    <a:lumMod val="50000"/>
                  </a:schemeClr>
                </a:solidFill>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rPr>
              <a:t>早期発見すれば治りやすい</a:t>
            </a:r>
          </a:p>
        </p:txBody>
      </p:sp>
    </p:spTree>
    <p:extLst>
      <p:ext uri="{BB962C8B-B14F-4D97-AF65-F5344CB8AC3E}">
        <p14:creationId xmlns:p14="http://schemas.microsoft.com/office/powerpoint/2010/main" val="4265958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500"/>
                                        <p:tgtEl>
                                          <p:spTgt spid="3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randombar(horizontal)">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432898" y="1837018"/>
            <a:ext cx="7344816" cy="1384995"/>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200" b="1" i="0" normalizeH="0" noProof="0" dirty="0">
                <a:solidFill>
                  <a:schemeClr val="tx1">
                    <a:lumMod val="75000"/>
                    <a:lumOff val="25000"/>
                  </a:schemeClr>
                </a:solidFill>
                <a:uLnTx/>
                <a:uFillTx/>
                <a:latin typeface="+mn-lt"/>
                <a:ea typeface="+mn-ea"/>
                <a:cs typeface="+mn-cs"/>
              </a:rPr>
              <a:t>異常な細胞のかたまりの中で</a:t>
            </a:r>
            <a:br>
              <a:rPr kumimoji="1" lang="en-US" altLang="ja-JP" sz="4200" b="1" i="0" normalizeH="0" noProof="0" dirty="0">
                <a:solidFill>
                  <a:schemeClr val="tx1">
                    <a:lumMod val="75000"/>
                    <a:lumOff val="25000"/>
                  </a:schemeClr>
                </a:solidFill>
                <a:uLnTx/>
                <a:uFillTx/>
                <a:latin typeface="+mn-lt"/>
                <a:ea typeface="+mn-ea"/>
                <a:cs typeface="+mn-cs"/>
              </a:rPr>
            </a:br>
            <a:r>
              <a:rPr kumimoji="1" lang="ja-JP" altLang="en-US" sz="4200" b="1" i="0" normalizeH="0" noProof="0" dirty="0">
                <a:solidFill>
                  <a:schemeClr val="tx1">
                    <a:lumMod val="75000"/>
                    <a:lumOff val="25000"/>
                  </a:schemeClr>
                </a:solidFill>
                <a:uLnTx/>
                <a:uFillTx/>
                <a:latin typeface="+mn-lt"/>
                <a:ea typeface="+mn-ea"/>
                <a:cs typeface="+mn-cs"/>
              </a:rPr>
              <a:t>悪性のものをがんという。</a:t>
            </a:r>
            <a:endParaRPr kumimoji="1" lang="ja-JP" altLang="en-US" sz="4200" b="1" dirty="0">
              <a:solidFill>
                <a:schemeClr val="tx1">
                  <a:lumMod val="75000"/>
                  <a:lumOff val="25000"/>
                </a:schemeClr>
              </a:solidFill>
            </a:endParaRPr>
          </a:p>
        </p:txBody>
      </p:sp>
      <p:sp>
        <p:nvSpPr>
          <p:cNvPr id="13" name="テキスト ボックス 12"/>
          <p:cNvSpPr txBox="1"/>
          <p:nvPr/>
        </p:nvSpPr>
        <p:spPr>
          <a:xfrm>
            <a:off x="1433460" y="3501008"/>
            <a:ext cx="6918718" cy="1384995"/>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200" b="1" i="0" normalizeH="0" noProof="0">
                <a:solidFill>
                  <a:schemeClr val="tx1">
                    <a:lumMod val="75000"/>
                    <a:lumOff val="25000"/>
                  </a:schemeClr>
                </a:solidFill>
                <a:uLnTx/>
                <a:uFillTx/>
                <a:latin typeface="+mn-lt"/>
                <a:ea typeface="+mn-ea"/>
                <a:cs typeface="+mn-cs"/>
              </a:rPr>
              <a:t>がんの原因には生活習慣や</a:t>
            </a:r>
            <a:br>
              <a:rPr kumimoji="1" lang="en-US" altLang="ja-JP" sz="4200" b="1" i="0" normalizeH="0" noProof="0">
                <a:solidFill>
                  <a:schemeClr val="tx1">
                    <a:lumMod val="75000"/>
                    <a:lumOff val="25000"/>
                  </a:schemeClr>
                </a:solidFill>
                <a:uLnTx/>
                <a:uFillTx/>
                <a:latin typeface="+mn-lt"/>
                <a:ea typeface="+mn-ea"/>
                <a:cs typeface="+mn-cs"/>
              </a:rPr>
            </a:br>
            <a:r>
              <a:rPr kumimoji="1" lang="ja-JP" altLang="en-US" sz="4200" b="1" i="0" normalizeH="0" noProof="0">
                <a:solidFill>
                  <a:schemeClr val="tx1">
                    <a:lumMod val="75000"/>
                    <a:lumOff val="25000"/>
                  </a:schemeClr>
                </a:solidFill>
                <a:uLnTx/>
                <a:uFillTx/>
                <a:latin typeface="+mn-lt"/>
                <a:ea typeface="+mn-ea"/>
                <a:cs typeface="+mn-cs"/>
              </a:rPr>
              <a:t>ウイルスなどがある。</a:t>
            </a:r>
          </a:p>
        </p:txBody>
      </p:sp>
      <p:sp>
        <p:nvSpPr>
          <p:cNvPr id="11" name="テキスト ボックス 10"/>
          <p:cNvSpPr txBox="1"/>
          <p:nvPr/>
        </p:nvSpPr>
        <p:spPr>
          <a:xfrm>
            <a:off x="1433460" y="5191337"/>
            <a:ext cx="7128792" cy="738664"/>
          </a:xfrm>
          <a:prstGeom prst="rect">
            <a:avLst/>
          </a:prstGeom>
          <a:noFill/>
        </p:spPr>
        <p:txBody>
          <a:bodyPr wrap="square" rtlCol="0">
            <a:spAutoFit/>
          </a:bodyPr>
          <a:lstStyle>
            <a:defPPr>
              <a:defRPr lang="ja-JP"/>
            </a:defPPr>
          </a:lstStyle>
          <a:p>
            <a:pPr algn="just"/>
            <a:r>
              <a:rPr kumimoji="1" lang="ja-JP" altLang="en-US" sz="4200" b="1" i="0" normalizeH="0" noProof="0" dirty="0">
                <a:solidFill>
                  <a:schemeClr val="tx1">
                    <a:lumMod val="75000"/>
                    <a:lumOff val="25000"/>
                  </a:schemeClr>
                </a:solidFill>
                <a:uLnTx/>
                <a:uFillTx/>
                <a:latin typeface="+mn-lt"/>
                <a:ea typeface="+mn-ea"/>
                <a:cs typeface="+mn-cs"/>
              </a:rPr>
              <a:t>原因</a:t>
            </a:r>
            <a:r>
              <a:rPr kumimoji="1" lang="ja-JP" altLang="en-US" sz="4200" b="1" i="0" spc="-150" normalizeH="0" noProof="0" dirty="0">
                <a:solidFill>
                  <a:schemeClr val="tx1">
                    <a:lumMod val="75000"/>
                    <a:lumOff val="25000"/>
                  </a:schemeClr>
                </a:solidFill>
                <a:uLnTx/>
                <a:uFillTx/>
                <a:latin typeface="+mn-lt"/>
                <a:ea typeface="+mn-ea"/>
                <a:cs typeface="+mn-cs"/>
              </a:rPr>
              <a:t>がわからないがんも多い。</a:t>
            </a:r>
          </a:p>
        </p:txBody>
      </p:sp>
      <p:cxnSp>
        <p:nvCxnSpPr>
          <p:cNvPr id="5" name="直線コネクタ 4"/>
          <p:cNvCxnSpPr/>
          <p:nvPr/>
        </p:nvCxnSpPr>
        <p:spPr>
          <a:xfrm>
            <a:off x="929404" y="3284984"/>
            <a:ext cx="763284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929404" y="4984475"/>
            <a:ext cx="763284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15" name="グループ化 14"/>
          <p:cNvGrpSpPr/>
          <p:nvPr/>
        </p:nvGrpSpPr>
        <p:grpSpPr>
          <a:xfrm>
            <a:off x="755576" y="1815074"/>
            <a:ext cx="803425" cy="830997"/>
            <a:chOff x="1014358" y="1805732"/>
            <a:chExt cx="803425" cy="830997"/>
          </a:xfrm>
        </p:grpSpPr>
        <p:pic>
          <p:nvPicPr>
            <p:cNvPr id="17" name="図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8" name="正方形/長方形 17"/>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755576" y="3491474"/>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grpSp>
        <p:nvGrpSpPr>
          <p:cNvPr id="25" name="グループ化 24"/>
          <p:cNvGrpSpPr/>
          <p:nvPr/>
        </p:nvGrpSpPr>
        <p:grpSpPr>
          <a:xfrm>
            <a:off x="755576" y="5187539"/>
            <a:ext cx="803425" cy="830997"/>
            <a:chOff x="1014358" y="1805732"/>
            <a:chExt cx="803425" cy="830997"/>
          </a:xfrm>
        </p:grpSpPr>
        <p:pic>
          <p:nvPicPr>
            <p:cNvPr id="26" name="図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7" name="正方形/長方形 26"/>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sp>
        <p:nvSpPr>
          <p:cNvPr id="22" name="テキスト ボックス 21"/>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dirty="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7" y="1365976"/>
            <a:ext cx="2736305" cy="194917"/>
          </a:xfrm>
          <a:prstGeom prst="rect">
            <a:avLst/>
          </a:prstGeom>
        </p:spPr>
      </p:pic>
    </p:spTree>
    <p:extLst>
      <p:ext uri="{BB962C8B-B14F-4D97-AF65-F5344CB8AC3E}">
        <p14:creationId xmlns:p14="http://schemas.microsoft.com/office/powerpoint/2010/main" val="22707460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581987" y="1519469"/>
            <a:ext cx="7129354" cy="1446550"/>
          </a:xfrm>
          <a:prstGeom prst="rect">
            <a:avLst/>
          </a:prstGeom>
          <a:noFill/>
        </p:spPr>
        <p:txBody>
          <a:bodyPr wrap="square" rtlCol="0">
            <a:spAutoFit/>
          </a:bodyPr>
          <a:lstStyle>
            <a:defPPr>
              <a:defRPr lang="ja-JP"/>
            </a:defPPr>
            <a:lvl1pPr marL="0" algn="l" defTabSz="914400" rtl="0" eaLnBrk="1" latinLnBrk="0" hangingPunct="1">
              <a:defRPr kumimoji="1" sz="4400" b="1" kern="1200">
                <a:solidFill>
                  <a:schemeClr val="tx1">
                    <a:lumMod val="75000"/>
                    <a:lumOff val="25000"/>
                  </a:schemeClr>
                </a:solidFill>
                <a:latin typeface="+mn-lt"/>
                <a:ea typeface="+mn-ea"/>
                <a:cs typeface="+mn-cs"/>
              </a:defRPr>
            </a:lvl1pPr>
          </a:lstStyle>
          <a:p>
            <a:pPr marL="0" algn="l" defTabSz="914400">
              <a:buNone/>
              <a:defRPr kumimoji="1" sz="4400" b="1" i="0" normalizeH="0" noProof="0">
                <a:solidFill>
                  <a:srgbClr val="404040"/>
                </a:solidFill>
                <a:uLnTx/>
                <a:uFillTx/>
                <a:latin typeface="+mn-lt"/>
                <a:ea typeface="+mn-ea"/>
                <a:cs typeface="+mn-cs"/>
              </a:defRPr>
            </a:pPr>
            <a:r>
              <a:rPr kumimoji="1" lang="ja-JP" altLang="en-US" sz="4400" b="1" i="0" normalizeH="0" noProof="0">
                <a:solidFill>
                  <a:srgbClr val="404040"/>
                </a:solidFill>
                <a:uLnTx/>
                <a:uFillTx/>
                <a:latin typeface="メイリオ" panose="020B0604030504040204" pitchFamily="50" charset="-128"/>
                <a:ea typeface="メイリオ" panose="020B0604030504040204" pitchFamily="50" charset="-128"/>
              </a:rPr>
              <a:t>日本人の２人に１人が</a:t>
            </a:r>
            <a:br>
              <a:rPr kumimoji="1" lang="en-US" altLang="ja-JP" sz="4400" b="1" i="0" normalizeH="0" noProof="0">
                <a:solidFill>
                  <a:srgbClr val="404040"/>
                </a:solidFill>
                <a:uLnTx/>
                <a:uFillTx/>
                <a:latin typeface="メイリオ" panose="020B0604030504040204" pitchFamily="50" charset="-128"/>
                <a:ea typeface="メイリオ" panose="020B0604030504040204" pitchFamily="50" charset="-128"/>
              </a:rPr>
            </a:br>
            <a:r>
              <a:rPr kumimoji="1" lang="ja-JP" altLang="en-US" sz="4400" b="1" i="0" normalizeH="0" noProof="0">
                <a:solidFill>
                  <a:srgbClr val="404040"/>
                </a:solidFill>
                <a:uLnTx/>
                <a:uFillTx/>
                <a:latin typeface="メイリオ" panose="020B0604030504040204" pitchFamily="50" charset="-128"/>
                <a:ea typeface="メイリオ" panose="020B0604030504040204" pitchFamily="50" charset="-128"/>
              </a:rPr>
              <a:t>がんになる。</a:t>
            </a:r>
          </a:p>
        </p:txBody>
      </p:sp>
      <p:sp>
        <p:nvSpPr>
          <p:cNvPr id="12" name="テキスト ボックス 11"/>
          <p:cNvSpPr txBox="1"/>
          <p:nvPr/>
        </p:nvSpPr>
        <p:spPr>
          <a:xfrm>
            <a:off x="1547102" y="3300051"/>
            <a:ext cx="7489394" cy="1446550"/>
          </a:xfrm>
          <a:prstGeom prst="rect">
            <a:avLst/>
          </a:prstGeom>
          <a:noFill/>
        </p:spPr>
        <p:txBody>
          <a:bodyPr wrap="square" rtlCol="0">
            <a:spAutoFit/>
          </a:bodyPr>
          <a:lstStyle>
            <a:defPPr>
              <a:defRPr lang="ja-JP"/>
            </a:defPPr>
            <a:lvl1pPr marL="0" algn="l" defTabSz="914400" rtl="0" eaLnBrk="1" latinLnBrk="0" hangingPunct="1">
              <a:defRPr kumimoji="1" sz="4400" b="1" kern="1200">
                <a:solidFill>
                  <a:schemeClr val="tx1">
                    <a:lumMod val="75000"/>
                    <a:lumOff val="25000"/>
                  </a:schemeClr>
                </a:solidFill>
                <a:latin typeface="+mn-lt"/>
                <a:ea typeface="+mn-ea"/>
                <a:cs typeface="+mn-cs"/>
              </a:defRPr>
            </a:lvl1pPr>
          </a:lstStyle>
          <a:p>
            <a:pPr marL="0" algn="l" defTabSz="914400">
              <a:buNone/>
              <a:defRPr kumimoji="1" sz="4400" b="1" i="0" normalizeH="0" noProof="0">
                <a:solidFill>
                  <a:srgbClr val="404040"/>
                </a:solidFill>
                <a:uLnTx/>
                <a:uFillTx/>
                <a:latin typeface="+mn-lt"/>
                <a:ea typeface="+mn-ea"/>
                <a:cs typeface="+mn-cs"/>
              </a:defRPr>
            </a:pPr>
            <a:r>
              <a:rPr kumimoji="1" lang="ja-JP" altLang="en-US" sz="4400" b="1" i="0" normalizeH="0" noProof="0">
                <a:solidFill>
                  <a:srgbClr val="404040"/>
                </a:solidFill>
                <a:uLnTx/>
                <a:uFillTx/>
                <a:latin typeface="メイリオ" panose="020B0604030504040204" pitchFamily="50" charset="-128"/>
                <a:ea typeface="メイリオ" panose="020B0604030504040204" pitchFamily="50" charset="-128"/>
              </a:rPr>
              <a:t>年齢が上がるにつれて</a:t>
            </a:r>
            <a:endParaRPr lang="en-US" altLang="ja-JP">
              <a:latin typeface="メイリオ" panose="020B0604030504040204" pitchFamily="50" charset="-128"/>
              <a:ea typeface="メイリオ" panose="020B0604030504040204" pitchFamily="50" charset="-128"/>
            </a:endParaRPr>
          </a:p>
          <a:p>
            <a:pPr marL="0" algn="l" defTabSz="914400">
              <a:buNone/>
              <a:defRPr kumimoji="1" sz="4400" b="1" i="0" normalizeH="0" noProof="0">
                <a:solidFill>
                  <a:srgbClr val="404040"/>
                </a:solidFill>
                <a:uLnTx/>
                <a:uFillTx/>
                <a:latin typeface="+mn-lt"/>
                <a:ea typeface="+mn-ea"/>
                <a:cs typeface="+mn-cs"/>
              </a:defRPr>
            </a:pPr>
            <a:r>
              <a:rPr kumimoji="1" lang="ja-JP" altLang="en-US" sz="4400" b="1" i="0" normalizeH="0" noProof="0">
                <a:solidFill>
                  <a:srgbClr val="404040"/>
                </a:solidFill>
                <a:uLnTx/>
                <a:uFillTx/>
                <a:latin typeface="メイリオ" panose="020B0604030504040204" pitchFamily="50" charset="-128"/>
                <a:ea typeface="メイリオ" panose="020B0604030504040204" pitchFamily="50" charset="-128"/>
              </a:rPr>
              <a:t>がんになる率は上がる。</a:t>
            </a:r>
          </a:p>
        </p:txBody>
      </p:sp>
      <p:grpSp>
        <p:nvGrpSpPr>
          <p:cNvPr id="3" name="グループ化 2"/>
          <p:cNvGrpSpPr/>
          <p:nvPr/>
        </p:nvGrpSpPr>
        <p:grpSpPr>
          <a:xfrm>
            <a:off x="869780" y="1519469"/>
            <a:ext cx="803425" cy="830997"/>
            <a:chOff x="1014358" y="1805732"/>
            <a:chExt cx="803425" cy="830997"/>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 name="正方形/長方形 1"/>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grpSp>
        <p:nvGrpSpPr>
          <p:cNvPr id="13" name="グループ化 12"/>
          <p:cNvGrpSpPr/>
          <p:nvPr/>
        </p:nvGrpSpPr>
        <p:grpSpPr>
          <a:xfrm>
            <a:off x="869780" y="3257030"/>
            <a:ext cx="803425" cy="830997"/>
            <a:chOff x="1014358" y="1805732"/>
            <a:chExt cx="803425" cy="830997"/>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5" name="正方形/長方形 14"/>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17" name="直線コネクタ 16"/>
          <p:cNvCxnSpPr/>
          <p:nvPr/>
        </p:nvCxnSpPr>
        <p:spPr>
          <a:xfrm>
            <a:off x="1043608" y="3009039"/>
            <a:ext cx="7422774"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1547102" y="5037612"/>
            <a:ext cx="7489394" cy="1446550"/>
          </a:xfrm>
          <a:prstGeom prst="rect">
            <a:avLst/>
          </a:prstGeom>
          <a:noFill/>
        </p:spPr>
        <p:txBody>
          <a:bodyPr wrap="square" rtlCol="0">
            <a:spAutoFit/>
          </a:bodyPr>
          <a:lstStyle>
            <a:defPPr>
              <a:defRPr lang="ja-JP"/>
            </a:defPPr>
            <a:lvl1pPr marL="0" algn="l" defTabSz="914400" rtl="0" eaLnBrk="1" latinLnBrk="0" hangingPunct="1">
              <a:defRPr kumimoji="1" sz="4400" b="1" kern="1200">
                <a:solidFill>
                  <a:schemeClr val="tx1">
                    <a:lumMod val="75000"/>
                    <a:lumOff val="25000"/>
                  </a:schemeClr>
                </a:solidFill>
                <a:latin typeface="+mn-lt"/>
                <a:ea typeface="+mn-ea"/>
                <a:cs typeface="+mn-cs"/>
              </a:defRPr>
            </a:lvl1pPr>
          </a:lstStyle>
          <a:p>
            <a:pPr marL="0" algn="l" defTabSz="914400">
              <a:buNone/>
              <a:defRPr kumimoji="1" sz="4400" b="1" i="0" normalizeH="0" noProof="0">
                <a:solidFill>
                  <a:srgbClr val="404040"/>
                </a:solidFill>
                <a:uLnTx/>
                <a:uFillTx/>
                <a:latin typeface="+mn-lt"/>
                <a:ea typeface="+mn-ea"/>
                <a:cs typeface="+mn-cs"/>
              </a:defRPr>
            </a:pPr>
            <a:r>
              <a:rPr kumimoji="1" lang="ja-JP" altLang="en-US" sz="4400" b="1" i="0" normalizeH="0" noProof="0" dirty="0">
                <a:solidFill>
                  <a:srgbClr val="404040"/>
                </a:solidFill>
                <a:uLnTx/>
                <a:uFillTx/>
                <a:latin typeface="メイリオ" panose="020B0604030504040204" pitchFamily="50" charset="-128"/>
                <a:ea typeface="メイリオ" panose="020B0604030504040204" pitchFamily="50" charset="-128"/>
              </a:rPr>
              <a:t>がんは誰もがなりうる病気</a:t>
            </a:r>
            <a:endParaRPr kumimoji="1" lang="en-US" altLang="ja-JP" sz="4400" b="1" i="0" normalizeH="0" noProof="0" dirty="0">
              <a:solidFill>
                <a:srgbClr val="404040"/>
              </a:solidFill>
              <a:uLnTx/>
              <a:uFillTx/>
              <a:latin typeface="メイリオ" panose="020B0604030504040204" pitchFamily="50" charset="-128"/>
              <a:ea typeface="メイリオ" panose="020B0604030504040204" pitchFamily="50" charset="-128"/>
            </a:endParaRPr>
          </a:p>
          <a:p>
            <a:pPr marL="0" algn="l" defTabSz="914400">
              <a:buNone/>
              <a:defRPr kumimoji="1" sz="4400" b="1" i="0" normalizeH="0" noProof="0">
                <a:solidFill>
                  <a:srgbClr val="404040"/>
                </a:solidFill>
                <a:uLnTx/>
                <a:uFillTx/>
                <a:latin typeface="+mn-lt"/>
                <a:ea typeface="+mn-ea"/>
                <a:cs typeface="+mn-cs"/>
              </a:defRPr>
            </a:pPr>
            <a:r>
              <a:rPr kumimoji="1" lang="ja-JP" altLang="en-US" sz="4400" b="1" i="0" normalizeH="0" noProof="0" dirty="0">
                <a:solidFill>
                  <a:srgbClr val="404040"/>
                </a:solidFill>
                <a:uLnTx/>
                <a:uFillTx/>
                <a:latin typeface="メイリオ" panose="020B0604030504040204" pitchFamily="50" charset="-128"/>
                <a:ea typeface="メイリオ" panose="020B0604030504040204" pitchFamily="50" charset="-128"/>
              </a:rPr>
              <a:t>である。</a:t>
            </a:r>
            <a:endParaRPr kumimoji="1" lang="ja-JP" altLang="en-US" sz="44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869780" y="5028839"/>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22" name="直線コネクタ 21"/>
          <p:cNvCxnSpPr/>
          <p:nvPr/>
        </p:nvCxnSpPr>
        <p:spPr>
          <a:xfrm>
            <a:off x="1043608" y="4755373"/>
            <a:ext cx="7422774"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2724063" y="432110"/>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24" name="図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1840" y="1124171"/>
            <a:ext cx="2919080" cy="207937"/>
          </a:xfrm>
          <a:prstGeom prst="rect">
            <a:avLst/>
          </a:prstGeom>
        </p:spPr>
      </p:pic>
    </p:spTree>
    <p:extLst>
      <p:ext uri="{BB962C8B-B14F-4D97-AF65-F5344CB8AC3E}">
        <p14:creationId xmlns:p14="http://schemas.microsoft.com/office/powerpoint/2010/main" val="7872358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179512" y="45848"/>
            <a:ext cx="3532194" cy="1888355"/>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がんって</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どんな病気</a:t>
            </a:r>
            <a:b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なの？</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5" name="円/楕円 34"/>
          <p:cNvSpPr/>
          <p:nvPr/>
        </p:nvSpPr>
        <p:spPr>
          <a:xfrm>
            <a:off x="5292080" y="5339308"/>
            <a:ext cx="3275488" cy="1519110"/>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72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がんは自分に</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関係ない</a:t>
            </a:r>
          </a:p>
        </p:txBody>
      </p:sp>
      <p:sp>
        <p:nvSpPr>
          <p:cNvPr id="36" name="円/楕円 35"/>
          <p:cNvSpPr/>
          <p:nvPr/>
        </p:nvSpPr>
        <p:spPr>
          <a:xfrm>
            <a:off x="46249" y="5090392"/>
            <a:ext cx="3885413" cy="173316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家の人が</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がんになったら</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いやだ</a:t>
            </a:r>
          </a:p>
        </p:txBody>
      </p:sp>
      <p:sp>
        <p:nvSpPr>
          <p:cNvPr id="37" name="円/楕円 36"/>
          <p:cNvSpPr/>
          <p:nvPr/>
        </p:nvSpPr>
        <p:spPr>
          <a:xfrm>
            <a:off x="1866863" y="3800133"/>
            <a:ext cx="3885413" cy="1594237"/>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親せきにがんの人が</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いると自分もがんに</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なりやすいの？</a:t>
            </a:r>
          </a:p>
        </p:txBody>
      </p:sp>
      <p:sp>
        <p:nvSpPr>
          <p:cNvPr id="38" name="円/楕円 37"/>
          <p:cNvSpPr/>
          <p:nvPr/>
        </p:nvSpPr>
        <p:spPr>
          <a:xfrm>
            <a:off x="4789692" y="2667814"/>
            <a:ext cx="3256017" cy="1634344"/>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若くてもがんに</a:t>
            </a:r>
            <a:br>
              <a:rPr kumimoji="1" lang="en-US" altLang="ja-JP"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なる人が</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いるの？</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9" name="円/楕円 38"/>
          <p:cNvSpPr/>
          <p:nvPr/>
        </p:nvSpPr>
        <p:spPr>
          <a:xfrm>
            <a:off x="4314328" y="103017"/>
            <a:ext cx="4291912" cy="176363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自分は</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将来がんになる</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可能性はあるの？</a:t>
            </a:r>
          </a:p>
        </p:txBody>
      </p:sp>
      <p:sp>
        <p:nvSpPr>
          <p:cNvPr id="41" name="円/楕円 40"/>
          <p:cNvSpPr/>
          <p:nvPr/>
        </p:nvSpPr>
        <p:spPr>
          <a:xfrm>
            <a:off x="5750022" y="3864992"/>
            <a:ext cx="3372242" cy="1894159"/>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自分は絶対</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がんに</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なりたくない</a:t>
            </a:r>
          </a:p>
        </p:txBody>
      </p:sp>
      <p:sp>
        <p:nvSpPr>
          <p:cNvPr id="42" name="円/楕円 41"/>
          <p:cNvSpPr/>
          <p:nvPr/>
        </p:nvSpPr>
        <p:spPr>
          <a:xfrm>
            <a:off x="2176698" y="1439701"/>
            <a:ext cx="3885413" cy="1805848"/>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何人に</a:t>
            </a:r>
            <a:r>
              <a:rPr kumimoji="1" lang="en-US" altLang="ja-JP"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1</a:t>
            </a: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人が</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がんになるの？</a:t>
            </a:r>
            <a:endParaRPr lang="en-US" altLang="ja-JP" sz="2400" b="1">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43" name="図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3536" y="5157192"/>
            <a:ext cx="3015322" cy="1737937"/>
          </a:xfrm>
          <a:prstGeom prst="rect">
            <a:avLst/>
          </a:prstGeom>
        </p:spPr>
      </p:pic>
      <p:sp>
        <p:nvSpPr>
          <p:cNvPr id="44" name="円/楕円 43"/>
          <p:cNvSpPr/>
          <p:nvPr/>
        </p:nvSpPr>
        <p:spPr>
          <a:xfrm>
            <a:off x="6372200" y="1649681"/>
            <a:ext cx="2664296" cy="1391021"/>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がんを防ぐ</a:t>
            </a:r>
            <a:br>
              <a:rPr kumimoji="1" lang="en-US" altLang="ja-JP"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方法って</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あるの？</a:t>
            </a:r>
            <a:endParaRPr lang="en-US" altLang="ja-JP" sz="2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45" name="円/楕円 44"/>
          <p:cNvSpPr/>
          <p:nvPr/>
        </p:nvSpPr>
        <p:spPr>
          <a:xfrm>
            <a:off x="-50060" y="2410041"/>
            <a:ext cx="3537894" cy="1939742"/>
          </a:xfrm>
          <a:prstGeom prst="ellipse">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年をとったら</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誰でもがんになるの？</a:t>
            </a:r>
            <a:endParaRPr lang="en-US" altLang="ja-JP" sz="28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正方形/長方形 1">
            <a:extLst>
              <a:ext uri="{FF2B5EF4-FFF2-40B4-BE49-F238E27FC236}">
                <a16:creationId xmlns:a16="http://schemas.microsoft.com/office/drawing/2014/main" id="{178965A5-1337-4BAB-A62E-BF73B894189D}"/>
              </a:ext>
            </a:extLst>
          </p:cNvPr>
          <p:cNvSpPr/>
          <p:nvPr/>
        </p:nvSpPr>
        <p:spPr>
          <a:xfrm>
            <a:off x="8590247" y="6418889"/>
            <a:ext cx="430256" cy="404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sz="1800" b="1" i="0" normalizeH="0" noProof="0" dirty="0">
              <a:solidFill>
                <a:schemeClr val="tx1"/>
              </a:solidFill>
              <a:uLnTx/>
              <a:uFillTx/>
              <a:latin typeface="Century Gothic" panose="020B0502020202020204"/>
              <a:ea typeface="Arial" pitchFamily="34" charset="0"/>
              <a:cs typeface="Arial" pitchFamily="34" charset="0"/>
            </a:endParaRPr>
          </a:p>
        </p:txBody>
      </p:sp>
    </p:spTree>
    <p:extLst>
      <p:ext uri="{BB962C8B-B14F-4D97-AF65-F5344CB8AC3E}">
        <p14:creationId xmlns:p14="http://schemas.microsoft.com/office/powerpoint/2010/main" val="1749843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500"/>
                                        <p:tgtEl>
                                          <p:spTgt spid="35"/>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childTnLst>
                          </p:cTn>
                        </p:par>
                        <p:par>
                          <p:cTn id="36" fill="hold" nodeType="afterGroup">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childTnLst>
                          </p:cTn>
                        </p:par>
                        <p:par>
                          <p:cTn id="40" fill="hold" nodeType="afterGroup">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5" grpId="0" animBg="1"/>
      <p:bldP spid="36" grpId="0" animBg="1"/>
      <p:bldP spid="37" grpId="0" animBg="1"/>
      <p:bldP spid="38" grpId="0" animBg="1"/>
      <p:bldP spid="39" grpId="0" animBg="1"/>
      <p:bldP spid="41" grpId="0" animBg="1"/>
      <p:bldP spid="42" grpId="0" animBg="1"/>
      <p:bldP spid="44"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1763688" y="2753232"/>
            <a:ext cx="6773172" cy="1938992"/>
          </a:xfrm>
          <a:prstGeom prst="rect">
            <a:avLst/>
          </a:prstGeom>
          <a:noFill/>
        </p:spPr>
        <p:txBody>
          <a:bodyPr wrap="square" rtlCol="0">
            <a:spAutoFit/>
          </a:bodyPr>
          <a:lstStyle>
            <a:defPPr>
              <a:defRPr lang="ja-JP"/>
            </a:defPPr>
          </a:lstStyle>
          <a:p>
            <a:pPr marL="0" indent="-266700" algn="l"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禁煙、節酒、バランスのよい食事、適度な運動、</a:t>
            </a:r>
            <a:br>
              <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適正体重を維持すること。</a:t>
            </a:r>
            <a:endPar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763688" y="5222810"/>
            <a:ext cx="6773172" cy="1323439"/>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感染検査やがん検診を受けること。</a:t>
            </a:r>
            <a:endParaRPr kumimoji="1" lang="ja-JP" altLang="en-US" sz="40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607140" y="1881227"/>
            <a:ext cx="8141324" cy="538609"/>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9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がんの予防や治療、健康のために大切なことは</a:t>
            </a:r>
          </a:p>
        </p:txBody>
      </p:sp>
      <p:grpSp>
        <p:nvGrpSpPr>
          <p:cNvPr id="15" name="グループ化 14"/>
          <p:cNvGrpSpPr/>
          <p:nvPr/>
        </p:nvGrpSpPr>
        <p:grpSpPr>
          <a:xfrm>
            <a:off x="1043608" y="2732493"/>
            <a:ext cx="803425" cy="830997"/>
            <a:chOff x="1014358" y="1805732"/>
            <a:chExt cx="803425" cy="830997"/>
          </a:xfrm>
        </p:grpSpPr>
        <p:pic>
          <p:nvPicPr>
            <p:cNvPr id="16" name="図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7" name="正方形/長方形 16"/>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grpSp>
        <p:nvGrpSpPr>
          <p:cNvPr id="19" name="グループ化 18"/>
          <p:cNvGrpSpPr/>
          <p:nvPr/>
        </p:nvGrpSpPr>
        <p:grpSpPr>
          <a:xfrm>
            <a:off x="1043608" y="5185489"/>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14" name="直線コネクタ 13"/>
          <p:cNvCxnSpPr/>
          <p:nvPr/>
        </p:nvCxnSpPr>
        <p:spPr>
          <a:xfrm>
            <a:off x="1187624" y="4945858"/>
            <a:ext cx="6912768"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7603" y="1365977"/>
            <a:ext cx="2834282" cy="201896"/>
          </a:xfrm>
          <a:prstGeom prst="rect">
            <a:avLst/>
          </a:prstGeom>
        </p:spPr>
      </p:pic>
    </p:spTree>
    <p:extLst>
      <p:ext uri="{BB962C8B-B14F-4D97-AF65-F5344CB8AC3E}">
        <p14:creationId xmlns:p14="http://schemas.microsoft.com/office/powerpoint/2010/main" val="2647834513"/>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27584" y="2420888"/>
            <a:ext cx="7344815" cy="2272417"/>
          </a:xfrm>
          <a:prstGeom prst="rect">
            <a:avLst/>
          </a:prstGeom>
          <a:noFill/>
        </p:spPr>
        <p:txBody>
          <a:bodyPr wrap="square" rtlCol="0">
            <a:spAutoFit/>
          </a:bodyPr>
          <a:lstStyle>
            <a:defPPr>
              <a:defRPr lang="ja-JP"/>
            </a:defPPr>
            <a:lvl1pPr marL="0" algn="ctr" defTabSz="914400" rtl="0" eaLnBrk="1" latinLnBrk="0" hangingPunct="1">
              <a:lnSpc>
                <a:spcPts val="8500"/>
              </a:lnSpc>
              <a:defRPr kumimoji="1" sz="6500" b="1" kern="1200">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6500" b="1" i="0" normalizeH="0" noProof="0">
                <a:solidFill>
                  <a:srgbClr val="017275"/>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がんは体のどこに</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できるのだろう</a:t>
            </a:r>
          </a:p>
        </p:txBody>
      </p:sp>
    </p:spTree>
    <p:extLst>
      <p:ext uri="{BB962C8B-B14F-4D97-AF65-F5344CB8AC3E}">
        <p14:creationId xmlns:p14="http://schemas.microsoft.com/office/powerpoint/2010/main" val="189732136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nakamura\Desktop\サタケさんイラストスライド化拡大-0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186144" y="1651526"/>
            <a:ext cx="2634375" cy="4694872"/>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1798804" y="3963007"/>
            <a:ext cx="1545001" cy="444096"/>
          </a:xfrm>
          <a:prstGeom prst="wedgeRoundRectCallout">
            <a:avLst>
              <a:gd name="adj1" fmla="val 61322"/>
              <a:gd name="adj2" fmla="val 18940"/>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胆のうがん</a:t>
            </a:r>
            <a:endParaRPr lang="en-US" altLang="ja-JP"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吹き出し 8"/>
          <p:cNvSpPr/>
          <p:nvPr/>
        </p:nvSpPr>
        <p:spPr>
          <a:xfrm>
            <a:off x="2027337" y="2955249"/>
            <a:ext cx="1545001" cy="431036"/>
          </a:xfrm>
          <a:prstGeom prst="wedgeRoundRectCallout">
            <a:avLst>
              <a:gd name="adj1" fmla="val 58239"/>
              <a:gd name="adj2" fmla="val 34727"/>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胃がん</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吹き出し 9"/>
          <p:cNvSpPr/>
          <p:nvPr/>
        </p:nvSpPr>
        <p:spPr>
          <a:xfrm>
            <a:off x="1890551" y="3463549"/>
            <a:ext cx="1545001" cy="426768"/>
          </a:xfrm>
          <a:prstGeom prst="wedgeRoundRectCallout">
            <a:avLst>
              <a:gd name="adj1" fmla="val 60705"/>
              <a:gd name="adj2" fmla="val 2966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肝臓がん</a:t>
            </a:r>
            <a:endParaRPr lang="en-US" altLang="ja-JP"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角丸四角形吹き出し 11"/>
          <p:cNvSpPr/>
          <p:nvPr/>
        </p:nvSpPr>
        <p:spPr>
          <a:xfrm>
            <a:off x="5320187" y="2530032"/>
            <a:ext cx="1545001" cy="476130"/>
          </a:xfrm>
          <a:prstGeom prst="wedgeRoundRectCallout">
            <a:avLst>
              <a:gd name="adj1" fmla="val -59840"/>
              <a:gd name="adj2" fmla="val 3383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肺がん</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吹き出し 12"/>
          <p:cNvSpPr/>
          <p:nvPr/>
        </p:nvSpPr>
        <p:spPr>
          <a:xfrm>
            <a:off x="1946945" y="4476093"/>
            <a:ext cx="1353897" cy="435346"/>
          </a:xfrm>
          <a:prstGeom prst="wedgeRoundRectCallout">
            <a:avLst>
              <a:gd name="adj1" fmla="val 60336"/>
              <a:gd name="adj2" fmla="val 2134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大腸がん</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角丸四角形吹き出し 15"/>
          <p:cNvSpPr/>
          <p:nvPr/>
        </p:nvSpPr>
        <p:spPr>
          <a:xfrm>
            <a:off x="5832301" y="4217355"/>
            <a:ext cx="1519553" cy="523743"/>
          </a:xfrm>
          <a:prstGeom prst="wedgeRoundRectCallout">
            <a:avLst>
              <a:gd name="adj1" fmla="val -59804"/>
              <a:gd name="adj2" fmla="val 38914"/>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前立腺がん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吹き出し 18"/>
          <p:cNvSpPr/>
          <p:nvPr/>
        </p:nvSpPr>
        <p:spPr>
          <a:xfrm>
            <a:off x="5363920" y="1930124"/>
            <a:ext cx="1637142" cy="523743"/>
          </a:xfrm>
          <a:prstGeom prst="wedgeRoundRectCallout">
            <a:avLst>
              <a:gd name="adj1" fmla="val -57880"/>
              <a:gd name="adj2" fmla="val 3225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甲状腺がん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角丸四角形吹き出し 19"/>
          <p:cNvSpPr/>
          <p:nvPr/>
        </p:nvSpPr>
        <p:spPr>
          <a:xfrm>
            <a:off x="2412376" y="4973353"/>
            <a:ext cx="1776932" cy="476130"/>
          </a:xfrm>
          <a:prstGeom prst="wedgeRoundRectCallout">
            <a:avLst>
              <a:gd name="adj1" fmla="val 60531"/>
              <a:gd name="adj2" fmla="val 28619"/>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ぼうこうがん</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吹き出し 22"/>
          <p:cNvSpPr/>
          <p:nvPr/>
        </p:nvSpPr>
        <p:spPr>
          <a:xfrm>
            <a:off x="5889804" y="4809253"/>
            <a:ext cx="1404546" cy="488505"/>
          </a:xfrm>
          <a:prstGeom prst="wedgeRoundRectCallout">
            <a:avLst>
              <a:gd name="adj1" fmla="val -62465"/>
              <a:gd name="adj2" fmla="val 18908"/>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卵巣がん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テキスト ボックス 45"/>
          <p:cNvSpPr txBox="1"/>
          <p:nvPr/>
        </p:nvSpPr>
        <p:spPr>
          <a:xfrm>
            <a:off x="236662" y="247629"/>
            <a:ext cx="8712968" cy="1446550"/>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細胞が分裂する全ての臓器に</a:t>
            </a:r>
            <a:endParaRPr lang="en-US" altLang="ja-JP" dirty="0"/>
          </a:p>
          <a:p>
            <a:pPr marL="0" algn="ctr" defTabSz="914400">
              <a:buNone/>
              <a:defRPr kumimoji="1" sz="4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がんができる可能性がある</a:t>
            </a:r>
          </a:p>
        </p:txBody>
      </p:sp>
      <p:sp>
        <p:nvSpPr>
          <p:cNvPr id="14" name="角丸四角形吹き出し 13"/>
          <p:cNvSpPr/>
          <p:nvPr/>
        </p:nvSpPr>
        <p:spPr>
          <a:xfrm>
            <a:off x="5576478" y="3085337"/>
            <a:ext cx="1296144" cy="450373"/>
          </a:xfrm>
          <a:prstGeom prst="wedgeRoundRectCallout">
            <a:avLst>
              <a:gd name="adj1" fmla="val -60431"/>
              <a:gd name="adj2" fmla="val 2254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乳がん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378354" y="5495623"/>
            <a:ext cx="8010070" cy="1211402"/>
          </a:xfrm>
          <a:prstGeom prst="roundRect">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44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36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細胞が分裂するときの変異により</a:t>
            </a:r>
            <a:endParaRPr lang="en-US" altLang="ja-JP" sz="4000"/>
          </a:p>
          <a:p>
            <a:pPr marL="0" algn="ctr" defTabSz="914400">
              <a:buNone/>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a:solidFill>
                  <a:srgbClr val="FFFFFF"/>
                </a:solidFill>
                <a:uLnTx/>
                <a:uFillTx/>
                <a:latin typeface="メイリオ" panose="020B0604030504040204" pitchFamily="50" charset="-128"/>
                <a:ea typeface="メイリオ" panose="020B0604030504040204" pitchFamily="50" charset="-128"/>
                <a:cs typeface="+mn-cs"/>
              </a:rPr>
              <a:t>がん細胞ができるから</a:t>
            </a:r>
            <a:endParaRPr lang="en-US" altLang="ja-JP" sz="4000"/>
          </a:p>
        </p:txBody>
      </p:sp>
      <p:grpSp>
        <p:nvGrpSpPr>
          <p:cNvPr id="3" name="グループ化 2"/>
          <p:cNvGrpSpPr/>
          <p:nvPr/>
        </p:nvGrpSpPr>
        <p:grpSpPr>
          <a:xfrm>
            <a:off x="2120241" y="2331560"/>
            <a:ext cx="1545001" cy="543192"/>
            <a:chOff x="2120241" y="2746509"/>
            <a:chExt cx="1545001" cy="606022"/>
          </a:xfrm>
        </p:grpSpPr>
        <p:sp>
          <p:nvSpPr>
            <p:cNvPr id="17" name="角丸四角形吹き出し 16"/>
            <p:cNvSpPr/>
            <p:nvPr/>
          </p:nvSpPr>
          <p:spPr>
            <a:xfrm>
              <a:off x="2120241" y="2780928"/>
              <a:ext cx="1545001" cy="571603"/>
            </a:xfrm>
            <a:prstGeom prst="wedgeRoundRectCallout">
              <a:avLst>
                <a:gd name="adj1" fmla="val 58856"/>
                <a:gd name="adj2" fmla="val 13406"/>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lIns="108000" tIns="72000" bIns="0" rtlCol="0" anchor="b"/>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喉頭がん</a:t>
              </a:r>
              <a:endParaRPr lang="en-US" altLang="ja-JP">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 name="正方形/長方形 1"/>
            <p:cNvSpPr/>
            <p:nvPr/>
          </p:nvSpPr>
          <p:spPr>
            <a:xfrm>
              <a:off x="2315195" y="2746509"/>
              <a:ext cx="678392" cy="276999"/>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200" b="0" i="0" normalizeH="0" noProof="0">
                  <a:solidFill>
                    <a:schemeClr val="tx1">
                      <a:lumMod val="75000"/>
                      <a:lumOff val="25000"/>
                    </a:schemeClr>
                  </a:solidFill>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こうとう</a:t>
              </a:r>
              <a:endParaRPr lang="en-US" altLang="ja-JP" sz="12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grpSp>
        <p:nvGrpSpPr>
          <p:cNvPr id="4" name="グループ化 3"/>
          <p:cNvGrpSpPr/>
          <p:nvPr/>
        </p:nvGrpSpPr>
        <p:grpSpPr>
          <a:xfrm>
            <a:off x="5806853" y="3575326"/>
            <a:ext cx="1545001" cy="554596"/>
            <a:chOff x="5750291" y="3715575"/>
            <a:chExt cx="1545001" cy="554596"/>
          </a:xfrm>
        </p:grpSpPr>
        <p:sp>
          <p:nvSpPr>
            <p:cNvPr id="15" name="角丸四角形吹き出し 14"/>
            <p:cNvSpPr/>
            <p:nvPr/>
          </p:nvSpPr>
          <p:spPr>
            <a:xfrm>
              <a:off x="5750291" y="3742057"/>
              <a:ext cx="1545001" cy="528114"/>
            </a:xfrm>
            <a:prstGeom prst="wedgeRoundRectCallout">
              <a:avLst>
                <a:gd name="adj1" fmla="val -61664"/>
                <a:gd name="adj2" fmla="val 37095"/>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72000" bIns="0" rtlCol="0" anchor="b"/>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子宮頸がん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6291258" y="3715575"/>
              <a:ext cx="465192" cy="276999"/>
            </a:xfrm>
            <a:prstGeom prst="rect">
              <a:avLst/>
            </a:prstGeom>
          </p:spPr>
          <p:txBody>
            <a:bodyPr wrap="non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200" b="0" i="0" normalizeH="0" noProof="0" err="1">
                  <a:solidFill>
                    <a:schemeClr val="tx1">
                      <a:lumMod val="75000"/>
                      <a:lumOff val="25000"/>
                    </a:schemeClr>
                  </a:solidFill>
                  <a:uLnTx/>
                  <a:uFillTx/>
                  <a:latin typeface="HGP創英角ｺﾞｼｯｸUB" panose="020B0900000000000000" pitchFamily="50" charset="-128"/>
                  <a:ea typeface="HGP創英角ｺﾞｼｯｸUB" panose="020B0900000000000000" pitchFamily="50" charset="-128"/>
                  <a:cs typeface="メイリオ" panose="020B0604030504040204" pitchFamily="50" charset="-128"/>
                </a:rPr>
                <a:t>けい</a:t>
              </a:r>
              <a:endParaRPr lang="en-US" altLang="ja-JP" sz="1200">
                <a:solidFill>
                  <a:schemeClr val="tx1">
                    <a:lumMod val="75000"/>
                    <a:lumOff val="25000"/>
                  </a:schemeClr>
                </a:solidFill>
                <a:latin typeface="HGP創英角ｺﾞｼｯｸUB" panose="020B0900000000000000" pitchFamily="50" charset="-128"/>
                <a:ea typeface="HGP創英角ｺﾞｼｯｸUB" panose="020B0900000000000000" pitchFamily="50" charset="-128"/>
                <a:cs typeface="メイリオ" panose="020B0604030504040204" pitchFamily="50" charset="-128"/>
              </a:endParaRPr>
            </a:p>
          </p:txBody>
        </p:sp>
      </p:grpSp>
      <p:sp>
        <p:nvSpPr>
          <p:cNvPr id="25" name="角丸四角形吹き出し 24"/>
          <p:cNvSpPr/>
          <p:nvPr/>
        </p:nvSpPr>
        <p:spPr>
          <a:xfrm>
            <a:off x="2321411" y="1825691"/>
            <a:ext cx="1404546" cy="478879"/>
          </a:xfrm>
          <a:prstGeom prst="wedgeRoundRectCallout">
            <a:avLst>
              <a:gd name="adj1" fmla="val 55995"/>
              <a:gd name="adj2" fmla="val 22973"/>
              <a:gd name="adj3" fmla="val 16667"/>
            </a:avLst>
          </a:prstGeom>
          <a:solidFill>
            <a:srgbClr val="E8D9FF"/>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2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食道がん</a:t>
            </a:r>
            <a:endParaRPr lang="en-US" altLang="ja-JP" sz="14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195825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187624" y="2348880"/>
            <a:ext cx="6840759" cy="2272417"/>
          </a:xfrm>
          <a:prstGeom prst="rect">
            <a:avLst/>
          </a:prstGeom>
          <a:noFill/>
        </p:spPr>
        <p:txBody>
          <a:bodyPr wrap="square" rtlCol="0">
            <a:spAutoFit/>
          </a:bodyPr>
          <a:lstStyle>
            <a:defPPr>
              <a:defRPr lang="ja-JP"/>
            </a:defPPr>
            <a:lvl1pPr marL="0" algn="ctr" defTabSz="914400" rtl="0" eaLnBrk="1" latinLnBrk="0" hangingPunct="1">
              <a:lnSpc>
                <a:spcPts val="8500"/>
              </a:lnSpc>
              <a:defRPr kumimoji="1" sz="6500" b="1" kern="1200">
                <a:solidFill>
                  <a:srgbClr val="017275"/>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lnSpc>
                <a:spcPts val="8500"/>
              </a:lnSpc>
              <a:buNone/>
              <a:defRPr kumimoji="1" sz="6500" b="1" i="0" normalizeH="0" noProof="0">
                <a:solidFill>
                  <a:srgbClr val="017275"/>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がんはどのように</a:t>
            </a:r>
            <a:br>
              <a:rPr kumimoji="1" lang="en-US" altLang="ja-JP"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進行するのだろう</a:t>
            </a:r>
          </a:p>
        </p:txBody>
      </p:sp>
    </p:spTree>
    <p:extLst>
      <p:ext uri="{BB962C8B-B14F-4D97-AF65-F5344CB8AC3E}">
        <p14:creationId xmlns:p14="http://schemas.microsoft.com/office/powerpoint/2010/main" val="121195166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EC2244E-AFEA-4721-9116-7CC435083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21" y="0"/>
            <a:ext cx="9276523" cy="6957392"/>
          </a:xfrm>
          <a:prstGeom prst="rect">
            <a:avLst/>
          </a:prstGeom>
        </p:spPr>
      </p:pic>
      <p:sp>
        <p:nvSpPr>
          <p:cNvPr id="2" name="正方形/長方形 1">
            <a:extLst>
              <a:ext uri="{FF2B5EF4-FFF2-40B4-BE49-F238E27FC236}">
                <a16:creationId xmlns:a16="http://schemas.microsoft.com/office/drawing/2014/main" id="{F08F6D1D-2AF1-4C28-AC3B-3B37D91A0174}"/>
              </a:ext>
            </a:extLst>
          </p:cNvPr>
          <p:cNvSpPr/>
          <p:nvPr/>
        </p:nvSpPr>
        <p:spPr>
          <a:xfrm>
            <a:off x="8388424" y="6381328"/>
            <a:ext cx="504056" cy="476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3671536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34329" y="1844824"/>
            <a:ext cx="8475342" cy="3362459"/>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なぜ検診を</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受けなければ</a:t>
            </a:r>
            <a:endParaRPr kumimoji="1" lang="en-US" altLang="ja-JP" sz="65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ならないのだろう</a:t>
            </a:r>
          </a:p>
        </p:txBody>
      </p:sp>
    </p:spTree>
    <p:extLst>
      <p:ext uri="{BB962C8B-B14F-4D97-AF65-F5344CB8AC3E}">
        <p14:creationId xmlns:p14="http://schemas.microsoft.com/office/powerpoint/2010/main" val="53690389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p:nvPr/>
        </p:nvGraphicFramePr>
        <p:xfrm>
          <a:off x="4220038" y="2315092"/>
          <a:ext cx="5070160" cy="3423548"/>
        </p:xfrm>
        <a:graphic>
          <a:graphicData uri="http://schemas.openxmlformats.org/drawingml/2006/chart">
            <c:chart xmlns:c="http://schemas.openxmlformats.org/drawingml/2006/chart" xmlns:r="http://schemas.openxmlformats.org/officeDocument/2006/relationships" r:id="rId3"/>
          </a:graphicData>
        </a:graphic>
      </p:graphicFrame>
      <p:sp>
        <p:nvSpPr>
          <p:cNvPr id="8" name="テキスト ボックス 7"/>
          <p:cNvSpPr txBox="1"/>
          <p:nvPr/>
        </p:nvSpPr>
        <p:spPr>
          <a:xfrm>
            <a:off x="512978" y="2510161"/>
            <a:ext cx="3744416" cy="3081195"/>
          </a:xfrm>
          <a:prstGeom prst="wedgeRoundRectCallout">
            <a:avLst>
              <a:gd name="adj1" fmla="val 70196"/>
              <a:gd name="adj2" fmla="val -1156"/>
              <a:gd name="adj3" fmla="val 16667"/>
            </a:avLst>
          </a:prstGeom>
          <a:solidFill>
            <a:schemeClr val="bg1"/>
          </a:solidFill>
          <a:ln w="57150">
            <a:solidFill>
              <a:srgbClr val="FF9900"/>
            </a:solidFill>
          </a:ln>
          <a:effectLst>
            <a:outerShdw blurRad="50800" dist="38100" dir="2700000" algn="tl" rotWithShape="0">
              <a:prstClr val="black">
                <a:alpha val="40000"/>
              </a:prstClr>
            </a:outerShdw>
          </a:effectLst>
        </p:spPr>
        <p:txBody>
          <a:bodyPr wrap="square" tIns="180000" rtlCol="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rPr>
              <a:t>早期がんであれば</a:t>
            </a:r>
            <a:endParaRPr kumimoji="1" lang="en-US" altLang="ja-JP"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rPr>
              <a:t>９割の人が治る</a:t>
            </a:r>
            <a:endParaRPr kumimoji="1" lang="en-US" altLang="ja-JP" sz="4400" b="1" i="0" u="none" strike="noStrike" kern="1200" cap="none" spc="0" normalizeH="0" baseline="0" noProof="0" dirty="0">
              <a:ln>
                <a:noFill/>
              </a:ln>
              <a:solidFill>
                <a:srgbClr val="FF9900"/>
              </a:solidFill>
              <a:effectLst/>
              <a:uLnTx/>
              <a:uFillTx/>
              <a:latin typeface="メイリオ" panose="020B0604030504040204" pitchFamily="50" charset="-128"/>
              <a:ea typeface="メイリオ" panose="020B0604030504040204" pitchFamily="50" charset="-128"/>
            </a:endParaRPr>
          </a:p>
        </p:txBody>
      </p:sp>
      <p:grpSp>
        <p:nvGrpSpPr>
          <p:cNvPr id="11" name="グループ化 10"/>
          <p:cNvGrpSpPr/>
          <p:nvPr/>
        </p:nvGrpSpPr>
        <p:grpSpPr>
          <a:xfrm>
            <a:off x="107504" y="158937"/>
            <a:ext cx="9511530" cy="1920846"/>
            <a:chOff x="278954" y="-17252"/>
            <a:chExt cx="9511530" cy="1920846"/>
          </a:xfrm>
        </p:grpSpPr>
        <p:pic>
          <p:nvPicPr>
            <p:cNvPr id="12" name="Picture 2" descr="C:\Users\nakamura\Desktop\スライド文字-05.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172966" y="-17252"/>
              <a:ext cx="8151562"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1697681" y="452326"/>
              <a:ext cx="8092803" cy="899443"/>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検診でがんを早期発見すると</a:t>
              </a:r>
              <a:endParaRPr kumimoji="1" lang="en-US" altLang="ja-JP" sz="41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ど</a:t>
              </a:r>
              <a:r>
                <a:rPr kumimoji="1" lang="ja-JP" altLang="en-US" sz="4100" b="1" i="0" u="none" strike="noStrike" kern="1200" cap="none" spc="-5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れ</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くら</a:t>
              </a: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い</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の人</a:t>
              </a:r>
              <a:r>
                <a:rPr kumimoji="1" lang="ja-JP" altLang="en-US" sz="41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a:t>
              </a:r>
              <a:r>
                <a:rPr kumimoji="1" lang="ja-JP" altLang="en-US" sz="41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治るのだろうか</a:t>
              </a:r>
            </a:p>
          </p:txBody>
        </p:sp>
        <p:grpSp>
          <p:nvGrpSpPr>
            <p:cNvPr id="14" name="グループ化 13"/>
            <p:cNvGrpSpPr/>
            <p:nvPr/>
          </p:nvGrpSpPr>
          <p:grpSpPr>
            <a:xfrm>
              <a:off x="278954" y="386897"/>
              <a:ext cx="1008112" cy="1067428"/>
              <a:chOff x="728192" y="921380"/>
              <a:chExt cx="1008112" cy="1067428"/>
            </a:xfrm>
          </p:grpSpPr>
          <p:sp>
            <p:nvSpPr>
              <p:cNvPr id="15" name="円/楕円 14"/>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16" name="テキスト ボックス 15"/>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7" name="テキスト ボックス 16"/>
          <p:cNvSpPr txBox="1"/>
          <p:nvPr/>
        </p:nvSpPr>
        <p:spPr>
          <a:xfrm>
            <a:off x="2195736" y="6057279"/>
            <a:ext cx="6085423" cy="415498"/>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検診対象がんの病気別５年相対生存率（</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診断例）</a:t>
            </a:r>
            <a:endParaRPr kumimoji="0" lang="ja-JP" altLang="ja-JP" sz="105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（「がん診療連携拠点病院内がん登録生存率集計（</a:t>
            </a:r>
            <a:r>
              <a:rPr kumimoji="1" lang="en-US" altLang="ja-JP" sz="1050" b="0" i="0" u="none" strike="noStrike" kern="1200" cap="none" spc="0" normalizeH="0" baseline="0" noProof="0" dirty="0">
                <a:ln>
                  <a:noFill/>
                </a:ln>
                <a:solidFill>
                  <a:srgbClr val="595959"/>
                </a:solidFill>
                <a:effectLst/>
                <a:uLnTx/>
                <a:uFillTx/>
                <a:latin typeface="メイリオ" panose="020B0604030504040204" pitchFamily="50" charset="-128"/>
                <a:ea typeface="ＭＳ Ｐゴシック" panose="020B0600070205080204" pitchFamily="50" charset="-128"/>
                <a:cs typeface="メイリオ" panose="020B0604030504040204" pitchFamily="50" charset="-128"/>
              </a:rPr>
              <a:t>2010-2011</a:t>
            </a:r>
            <a:r>
              <a:rPr kumimoji="1" lang="ja-JP" altLang="ja-JP" sz="1050" b="0" i="0" u="none" strike="noStrike" kern="1200" cap="none" spc="0" normalizeH="0" baseline="0" noProof="0" dirty="0">
                <a:ln>
                  <a:noFill/>
                </a:ln>
                <a:solidFill>
                  <a:srgbClr val="595959"/>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診断例）」を基に作成）</a:t>
            </a:r>
            <a:r>
              <a:rPr kumimoji="0" lang="en-US"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rPr>
              <a:t> </a:t>
            </a:r>
            <a:endParaRPr kumimoji="0" lang="ja-JP" altLang="ja-JP" sz="1050" b="0" i="0" u="none" strike="noStrike" kern="100" cap="none" spc="0" normalizeH="0" baseline="0" noProof="0" dirty="0">
              <a:ln>
                <a:noFill/>
              </a:ln>
              <a:solidFill>
                <a:prstClr val="black"/>
              </a:solidFill>
              <a:effectLst/>
              <a:uLnTx/>
              <a:uFillTx/>
              <a:latin typeface="游明朝" panose="02020400000000000000" pitchFamily="18" charset="-128"/>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243274D2-DECA-465C-AAD1-0FE00DBB424A}"/>
              </a:ext>
            </a:extLst>
          </p:cNvPr>
          <p:cNvSpPr txBox="1"/>
          <p:nvPr/>
        </p:nvSpPr>
        <p:spPr>
          <a:xfrm>
            <a:off x="6156176" y="4293096"/>
            <a:ext cx="159381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rPr>
              <a:t>92.8</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Arial" panose="020B0604020202020204" pitchFamily="34" charset="0"/>
              </a:rPr>
              <a:t>％</a:t>
            </a:r>
          </a:p>
        </p:txBody>
      </p:sp>
    </p:spTree>
    <p:extLst>
      <p:ext uri="{BB962C8B-B14F-4D97-AF65-F5344CB8AC3E}">
        <p14:creationId xmlns:p14="http://schemas.microsoft.com/office/powerpoint/2010/main" val="2815113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childTnLst>
                          </p:cTn>
                        </p:par>
                        <p:par>
                          <p:cTn id="8" fill="hold" nodeType="afterGroup">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8"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0B6A781-1DC3-4D4D-9084-A52DD3D89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770" y="1504074"/>
            <a:ext cx="8265677" cy="4686724"/>
          </a:xfrm>
          <a:prstGeom prst="rect">
            <a:avLst/>
          </a:prstGeom>
        </p:spPr>
      </p:pic>
      <p:sp>
        <p:nvSpPr>
          <p:cNvPr id="23" name="角丸四角形吹き出し 22"/>
          <p:cNvSpPr/>
          <p:nvPr/>
        </p:nvSpPr>
        <p:spPr>
          <a:xfrm>
            <a:off x="633480" y="1070755"/>
            <a:ext cx="1478472" cy="407542"/>
          </a:xfrm>
          <a:prstGeom prst="wedgeRoundRectCallout">
            <a:avLst>
              <a:gd name="adj1" fmla="val -18563"/>
              <a:gd name="adj2" fmla="val 109364"/>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marR="0" lvl="0" indent="0" algn="ctr" defTabSz="914400" rtl="0" eaLnBrk="1" fontAlgn="auto" latinLnBrk="0" hangingPunct="1">
              <a:lnSpc>
                <a:spcPct val="100000"/>
              </a:lnSpc>
              <a:spcBef>
                <a:spcPct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en-US" altLang="ja-JP"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5</a:t>
            </a:r>
            <a:r>
              <a:rPr kumimoji="1" lang="ja-JP" altLang="en-US" sz="1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年生存率</a:t>
            </a:r>
            <a:r>
              <a:rPr kumimoji="1" lang="en-US" altLang="ja-JP" sz="2000" b="1" i="0" u="none" strike="noStrike" kern="1200" cap="none" spc="0" normalizeH="0" baseline="3000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rPr>
              <a:t>※</a:t>
            </a:r>
            <a:endParaRPr kumimoji="1" lang="ja-JP" altLang="en-US" sz="2000" b="1" i="0" u="none" strike="noStrike" kern="1200" cap="none" spc="0" normalizeH="0" baseline="3000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sym typeface="Wingdings"/>
            </a:endParaRPr>
          </a:p>
        </p:txBody>
      </p:sp>
      <p:sp>
        <p:nvSpPr>
          <p:cNvPr id="31" name="テキスト ボックス 30"/>
          <p:cNvSpPr txBox="1"/>
          <p:nvPr/>
        </p:nvSpPr>
        <p:spPr>
          <a:xfrm>
            <a:off x="467545" y="218867"/>
            <a:ext cx="8208912" cy="73866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がんの進行度と</a:t>
            </a:r>
            <a:r>
              <a:rPr kumimoji="1" lang="en-US" altLang="ja-JP"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5</a:t>
            </a:r>
            <a:r>
              <a:rPr kumimoji="1" lang="ja-JP" altLang="en-US" sz="4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年生存率の関係</a:t>
            </a:r>
          </a:p>
        </p:txBody>
      </p:sp>
      <p:sp>
        <p:nvSpPr>
          <p:cNvPr id="2" name="正方形/長方形 1"/>
          <p:cNvSpPr/>
          <p:nvPr/>
        </p:nvSpPr>
        <p:spPr>
          <a:xfrm>
            <a:off x="398959" y="6580806"/>
            <a:ext cx="8416229" cy="246221"/>
          </a:xfrm>
          <a:prstGeom prst="rect">
            <a:avLst/>
          </a:prstGeom>
        </p:spPr>
        <p:txBody>
          <a:bodyPr wrap="square">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がんと診断された人のうち</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年後に生存している人の割合が、日本人全体で</a:t>
            </a:r>
            <a:r>
              <a:rPr kumimoji="1" lang="en-US" altLang="ja-JP"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sz="10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年後に生存している人の割合に比べてどのくらい低いかで表す。</a:t>
            </a:r>
          </a:p>
        </p:txBody>
      </p:sp>
      <p:sp>
        <p:nvSpPr>
          <p:cNvPr id="32" name="テキスト ボックス 31"/>
          <p:cNvSpPr txBox="1"/>
          <p:nvPr/>
        </p:nvSpPr>
        <p:spPr>
          <a:xfrm>
            <a:off x="755576" y="6164185"/>
            <a:ext cx="7790719" cy="577081"/>
          </a:xfrm>
          <a:prstGeom prst="rect">
            <a:avLst/>
          </a:prstGeom>
          <a:noFill/>
        </p:spPr>
        <p:txBody>
          <a:bodyPr wrap="square" rtlCol="0">
            <a:spAutoFit/>
          </a:bodyPr>
          <a:lstStyle>
            <a:defPPr>
              <a:defRPr lang="ja-JP"/>
            </a:def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（国立がん研究センターがん情報サービス「がん診療連携拠点</a:t>
            </a:r>
            <a:r>
              <a:rPr kumimoji="1" lang="ja-JP" altLang="en-US"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病院</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等院内がん登録生存率集計（</a:t>
            </a:r>
            <a:r>
              <a:rPr kumimoji="1" lang="en-US"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2010</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a:t>
            </a:r>
            <a:r>
              <a:rPr kumimoji="1" lang="en-US"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2011</a:t>
            </a:r>
            <a:r>
              <a:rPr kumimoji="1" lang="ja-JP" altLang="ja-JP" sz="105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診断例）」を基に作成）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endPar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15190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37533" y="0"/>
            <a:ext cx="8179855" cy="769441"/>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がん検診の受診率</a:t>
            </a:r>
          </a:p>
        </p:txBody>
      </p:sp>
      <p:sp>
        <p:nvSpPr>
          <p:cNvPr id="2" name="正方形/長方形 1"/>
          <p:cNvSpPr/>
          <p:nvPr/>
        </p:nvSpPr>
        <p:spPr>
          <a:xfrm>
            <a:off x="1259632" y="6207179"/>
            <a:ext cx="7386215" cy="53091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男女別がん検診受診率（</a:t>
            </a:r>
            <a:r>
              <a:rPr kumimoji="0" lang="en-US"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2019</a:t>
            </a: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年）</a:t>
            </a:r>
            <a:endParaRPr kumimoji="0" lang="ja-JP"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srgbClr val="595959"/>
                </a:solidFill>
                <a:effectLst/>
                <a:uLnTx/>
                <a:uFillTx/>
                <a:latin typeface="メイリオ" panose="020B0604030504040204" pitchFamily="50" charset="-128"/>
                <a:ea typeface="メイリオ" panose="020B0604030504040204" pitchFamily="50" charset="-128"/>
                <a:cs typeface="Arial" panose="020B0604020202020204" pitchFamily="34" charset="0"/>
              </a:rPr>
              <a:t>（厚生労働省「国民生活基礎調査」を基に国立がん研究センターがん情報サービスが作成（「がん登録・統計」）（より一部改変）</a:t>
            </a:r>
            <a:r>
              <a:rPr kumimoji="0" lang="ja-JP" altLang="ja-JP" sz="9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MS UI Gothic" panose="020B0600070205080204" pitchFamily="50" charset="-128"/>
              </a:rPr>
              <a:t>）</a:t>
            </a:r>
            <a:endParaRPr kumimoji="0" lang="ja-JP" altLang="ja-JP" sz="9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ja-JP" altLang="ja-JP" sz="1050" b="0" i="0" u="none" strike="noStrike" kern="1200" cap="none" spc="0" normalizeH="0" baseline="0" noProof="0" dirty="0">
              <a:ln>
                <a:noFill/>
              </a:ln>
              <a:solidFill>
                <a:prstClr val="black"/>
              </a:solidFill>
              <a:effectLst/>
              <a:uLnTx/>
              <a:uFillTx/>
              <a:latin typeface="MS UI Gothic" panose="020B0600070205080204" pitchFamily="50" charset="-128"/>
              <a:ea typeface="MS UI Gothic" panose="020B0600070205080204" pitchFamily="50" charset="-128"/>
              <a:cs typeface="MS UI Gothic" panose="020B0600070205080204" pitchFamily="50" charset="-128"/>
            </a:endParaRPr>
          </a:p>
        </p:txBody>
      </p:sp>
      <p:pic>
        <p:nvPicPr>
          <p:cNvPr id="4" name="図 3">
            <a:extLst>
              <a:ext uri="{FF2B5EF4-FFF2-40B4-BE49-F238E27FC236}">
                <a16:creationId xmlns:a16="http://schemas.microsoft.com/office/drawing/2014/main" id="{6044EE6C-9838-4B9E-81C4-DF17520238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82" y="1212776"/>
            <a:ext cx="7719729" cy="4973840"/>
          </a:xfrm>
          <a:prstGeom prst="rect">
            <a:avLst/>
          </a:prstGeom>
        </p:spPr>
      </p:pic>
      <p:sp>
        <p:nvSpPr>
          <p:cNvPr id="11" name="正方形/長方形 10">
            <a:extLst>
              <a:ext uri="{FF2B5EF4-FFF2-40B4-BE49-F238E27FC236}">
                <a16:creationId xmlns:a16="http://schemas.microsoft.com/office/drawing/2014/main" id="{5894E3E2-AC20-4EEC-8261-0851C5004F29}"/>
              </a:ext>
            </a:extLst>
          </p:cNvPr>
          <p:cNvSpPr/>
          <p:nvPr/>
        </p:nvSpPr>
        <p:spPr>
          <a:xfrm>
            <a:off x="7596336" y="5805264"/>
            <a:ext cx="423242" cy="20005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700" b="0" i="0" u="none" strike="noStrike" kern="1200" cap="none" spc="0" normalizeH="0" baseline="0" noProof="0" dirty="0">
                <a:ln>
                  <a:noFill/>
                </a:ln>
                <a:solidFill>
                  <a:srgbClr val="000000"/>
                </a:solidFill>
                <a:effectLst/>
                <a:uLnTx/>
                <a:uFillTx/>
                <a:latin typeface="メイリオ" panose="020B0604030504040204" pitchFamily="50" charset="-128"/>
                <a:ea typeface="メイリオ" panose="020B0604030504040204" pitchFamily="50" charset="-128"/>
                <a:cs typeface="Times New Roman" panose="02020603050405020304" pitchFamily="18" charset="0"/>
              </a:rPr>
              <a:t>けい</a:t>
            </a:r>
            <a:endParaRPr kumimoji="0" lang="ja-JP" altLang="ja-JP" sz="7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68903970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グループ化 14"/>
          <p:cNvGrpSpPr/>
          <p:nvPr/>
        </p:nvGrpSpPr>
        <p:grpSpPr>
          <a:xfrm>
            <a:off x="278954" y="-17252"/>
            <a:ext cx="8890892" cy="1920846"/>
            <a:chOff x="278954" y="-17252"/>
            <a:chExt cx="8890892" cy="1920846"/>
          </a:xfrm>
        </p:grpSpPr>
        <p:pic>
          <p:nvPicPr>
            <p:cNvPr id="17"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541" y="-17252"/>
              <a:ext cx="769093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がん検診を受けない理由は</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何だろう</a:t>
              </a:r>
            </a:p>
          </p:txBody>
        </p:sp>
        <p:grpSp>
          <p:nvGrpSpPr>
            <p:cNvPr id="20"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Tree>
    <p:extLst>
      <p:ext uri="{BB962C8B-B14F-4D97-AF65-F5344CB8AC3E}">
        <p14:creationId xmlns:p14="http://schemas.microsoft.com/office/powerpoint/2010/main" val="290690573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899592" y="1097034"/>
            <a:ext cx="4824536" cy="2554545"/>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わたしたちの</a:t>
            </a:r>
            <a:br>
              <a:rPr kumimoji="1" lang="en-US" altLang="ja-JP"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体の細胞は</a:t>
            </a:r>
            <a:br>
              <a:rPr kumimoji="1" lang="en-US" altLang="ja-JP"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毎日分裂し</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新しくなっている</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2391862" y="226675"/>
            <a:ext cx="4360276"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9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がんのしくみ</a:t>
            </a:r>
          </a:p>
        </p:txBody>
      </p:sp>
      <p:grpSp>
        <p:nvGrpSpPr>
          <p:cNvPr id="7" name="グループ化 6"/>
          <p:cNvGrpSpPr/>
          <p:nvPr/>
        </p:nvGrpSpPr>
        <p:grpSpPr>
          <a:xfrm>
            <a:off x="1200817" y="3782771"/>
            <a:ext cx="1787007" cy="2456046"/>
            <a:chOff x="1352744" y="3977813"/>
            <a:chExt cx="1279613" cy="1845874"/>
          </a:xfrm>
        </p:grpSpPr>
        <p:pic>
          <p:nvPicPr>
            <p:cNvPr id="42" name="図 41"/>
            <p:cNvPicPr>
              <a:picLocks noChangeAspect="1"/>
            </p:cNvPicPr>
            <p:nvPr/>
          </p:nvPicPr>
          <p:blipFill>
            <a:blip r:embed="rId3" cstate="print">
              <a:extLst>
                <a:ext uri="{28A0092B-C50C-407E-A947-70E740481C1C}">
                  <a14:useLocalDpi xmlns:a14="http://schemas.microsoft.com/office/drawing/2010/main" val="0"/>
                </a:ext>
              </a:extLst>
            </a:blip>
            <a:srcRect l="33770"/>
            <a:stretch>
              <a:fillRect/>
            </a:stretch>
          </p:blipFill>
          <p:spPr>
            <a:xfrm rot="10800000">
              <a:off x="1352744" y="5164054"/>
              <a:ext cx="1279613" cy="659633"/>
            </a:xfrm>
            <a:prstGeom prst="rect">
              <a:avLst/>
            </a:prstGeom>
          </p:spPr>
        </p:pic>
        <p:pic>
          <p:nvPicPr>
            <p:cNvPr id="43" name="図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80705" y="3977813"/>
              <a:ext cx="598777" cy="628460"/>
            </a:xfrm>
            <a:prstGeom prst="rect">
              <a:avLst/>
            </a:prstGeom>
          </p:spPr>
        </p:pic>
        <p:sp>
          <p:nvSpPr>
            <p:cNvPr id="22" name="下矢印 21"/>
            <p:cNvSpPr/>
            <p:nvPr/>
          </p:nvSpPr>
          <p:spPr>
            <a:xfrm rot="1519670">
              <a:off x="1677017" y="4648046"/>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24" name="下矢印 23"/>
            <p:cNvSpPr/>
            <p:nvPr/>
          </p:nvSpPr>
          <p:spPr>
            <a:xfrm rot="20080333" flipH="1">
              <a:off x="2089516" y="4651908"/>
              <a:ext cx="210940" cy="476086"/>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17" name="角丸四角形 16"/>
          <p:cNvSpPr/>
          <p:nvPr/>
        </p:nvSpPr>
        <p:spPr>
          <a:xfrm>
            <a:off x="1990980" y="5340582"/>
            <a:ext cx="1063514" cy="956098"/>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38" name="角丸四角形吹き出し 37"/>
          <p:cNvSpPr/>
          <p:nvPr/>
        </p:nvSpPr>
        <p:spPr>
          <a:xfrm>
            <a:off x="3568313" y="3512641"/>
            <a:ext cx="5042389" cy="2784039"/>
          </a:xfrm>
          <a:prstGeom prst="wedgeRoundRectCallout">
            <a:avLst>
              <a:gd name="adj1" fmla="val -65062"/>
              <a:gd name="adj2" fmla="val 28866"/>
              <a:gd name="adj3" fmla="val 16667"/>
            </a:avLst>
          </a:prstGeom>
          <a:solidFill>
            <a:srgbClr val="FF9900"/>
          </a:solidFill>
          <a:ln>
            <a:noFill/>
          </a:ln>
        </p:spPr>
        <p:style>
          <a:lnRef idx="2">
            <a:schemeClr val="dk1"/>
          </a:lnRef>
          <a:fillRef idx="1">
            <a:schemeClr val="lt1"/>
          </a:fillRef>
          <a:effectRef idx="0">
            <a:schemeClr val="dk1"/>
          </a:effectRef>
          <a:fontRef idx="minor">
            <a:schemeClr val="dk1"/>
          </a:fontRef>
        </p:style>
        <p:txBody>
          <a:bodyPr lIns="0" tIns="108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細胞分裂するとき</a:t>
            </a: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60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変異</a:t>
            </a:r>
            <a:endParaRPr lang="en-US" altLang="ja-JP" sz="60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が起こることがある</a:t>
            </a:r>
          </a:p>
        </p:txBody>
      </p:sp>
      <p:sp>
        <p:nvSpPr>
          <p:cNvPr id="15" name="正方形/長方形 14"/>
          <p:cNvSpPr/>
          <p:nvPr/>
        </p:nvSpPr>
        <p:spPr>
          <a:xfrm>
            <a:off x="5927576" y="3036806"/>
            <a:ext cx="1749197" cy="523220"/>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約</a:t>
            </a:r>
            <a:r>
              <a:rPr kumimoji="1" lang="en-US" altLang="ja-JP"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37</a:t>
            </a:r>
            <a:r>
              <a:rPr kumimoji="1" lang="ja-JP" altLang="en-US" sz="28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兆個</a:t>
            </a:r>
            <a:endParaRPr lang="ja-JP" altLang="en-US" sz="2800"/>
          </a:p>
        </p:txBody>
      </p:sp>
      <p:pic>
        <p:nvPicPr>
          <p:cNvPr id="16" name="Picture 4" descr="C:\Users\nakamura\Desktop\サタケさんイラストスライド化拡大-01.png"/>
          <p:cNvPicPr>
            <a:picLocks noChangeAspect="1" noChangeArrowheads="1"/>
          </p:cNvPicPr>
          <p:nvPr/>
        </p:nvPicPr>
        <p:blipFill>
          <a:blip r:embed="rId5">
            <a:extLst>
              <a:ext uri="{28A0092B-C50C-407E-A947-70E740481C1C}">
                <a14:useLocalDpi xmlns:a14="http://schemas.microsoft.com/office/drawing/2010/main" val="0"/>
              </a:ext>
            </a:extLst>
          </a:blip>
          <a:srcRect b="12836"/>
          <a:stretch>
            <a:fillRect/>
          </a:stretch>
        </p:blipFill>
        <p:spPr bwMode="auto">
          <a:xfrm>
            <a:off x="7351073" y="1181981"/>
            <a:ext cx="1352462" cy="18616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98785" y="1171933"/>
            <a:ext cx="2453891" cy="1871668"/>
          </a:xfrm>
          <a:prstGeom prst="rect">
            <a:avLst/>
          </a:prstGeom>
          <a:noFill/>
          <a:extLst>
            <a:ext uri="{909E8E84-426E-40DD-AFC4-6F175D3DCCD1}">
              <a14:hiddenFill xmlns:a14="http://schemas.microsoft.com/office/drawing/2010/main">
                <a:solidFill>
                  <a:srgbClr val="FFFFFF"/>
                </a:solidFill>
              </a14:hiddenFill>
            </a:ext>
          </a:extLst>
        </p:spPr>
      </p:pic>
      <p:sp>
        <p:nvSpPr>
          <p:cNvPr id="23" name="テキスト ボックス 22"/>
          <p:cNvSpPr txBox="1"/>
          <p:nvPr/>
        </p:nvSpPr>
        <p:spPr>
          <a:xfrm>
            <a:off x="539552" y="6430777"/>
            <a:ext cx="7848872" cy="253916"/>
          </a:xfrm>
          <a:prstGeom prst="rect">
            <a:avLst/>
          </a:prstGeom>
          <a:noFill/>
        </p:spPr>
        <p:txBody>
          <a:bodyPr wrap="square" rtlCol="0">
            <a:spAutoFit/>
          </a:bodyPr>
          <a:lstStyle>
            <a:defPPr>
              <a:defRPr lang="ja-JP"/>
            </a:defPPr>
            <a:lvl1pPr marL="0" algn="r" defTabSz="914400" rtl="0" eaLnBrk="1" latinLnBrk="0" hangingPunct="1">
              <a:defRPr kumimoji="1" sz="1050" kern="1200">
                <a:solidFill>
                  <a:schemeClr val="tx1">
                    <a:lumMod val="65000"/>
                    <a:lumOff val="35000"/>
                  </a:schemeClr>
                </a:solidFill>
                <a:latin typeface="+mn-lt"/>
                <a:ea typeface="+mn-ea"/>
                <a:cs typeface="+mn-cs"/>
              </a:defRPr>
            </a:lvl1pPr>
          </a:lstStyle>
          <a:p>
            <a:pPr marL="0" algn="r" defTabSz="914400">
              <a:buNone/>
              <a:defRPr kumimoji="1" sz="1050" b="0" i="0" normalizeH="0" noProof="0">
                <a:solidFill>
                  <a:srgbClr val="595959"/>
                </a:solidFill>
                <a:uLnTx/>
                <a:uFillTx/>
                <a:latin typeface="+mn-lt"/>
                <a:ea typeface="+mn-ea"/>
                <a:cs typeface="+mn-cs"/>
              </a:defRPr>
            </a:pPr>
            <a:r>
              <a:rPr kumimoji="1" lang="ja-JP" altLang="en-US" sz="1050" b="0" i="0" normalizeH="0" noProof="0">
                <a:solidFill>
                  <a:prstClr val="black">
                    <a:lumMod val="65000"/>
                    <a:lumOff val="35000"/>
                  </a:prstClr>
                </a:solidFill>
                <a:uLnTx/>
                <a:uFillTx/>
                <a:latin typeface="メイリオ" panose="020B0604030504040204" pitchFamily="50" charset="-128"/>
                <a:cs typeface="メイリオ" panose="020B0604030504040204" pitchFamily="50" charset="-128"/>
              </a:rPr>
              <a:t>出典（細胞の数） </a:t>
            </a:r>
            <a:r>
              <a:rPr kumimoji="1" lang="ja-JP" altLang="en-US" sz="1050" b="0" i="0" normalizeH="0" noProof="0">
                <a:solidFill>
                  <a:prstClr val="black">
                    <a:lumMod val="65000"/>
                    <a:lumOff val="35000"/>
                  </a:prstClr>
                </a:solidFill>
                <a:uLnTx/>
                <a:uFillTx/>
                <a:latin typeface="Calibri"/>
                <a:ea typeface="ＭＳ Ｐゴシック"/>
              </a:rPr>
              <a:t>：</a:t>
            </a:r>
            <a:r>
              <a:rPr kumimoji="1" lang="en-US" altLang="ja-JP" sz="1050" b="0" i="0" normalizeH="0" noProof="0">
                <a:solidFill>
                  <a:prstClr val="black">
                    <a:lumMod val="65000"/>
                    <a:lumOff val="35000"/>
                  </a:prstClr>
                </a:solidFill>
                <a:uLnTx/>
                <a:uFillTx/>
                <a:latin typeface="Calibri"/>
                <a:ea typeface="ＭＳ Ｐゴシック"/>
              </a:rPr>
              <a:t> Annals of Human Biology Volume 40, 2013 -  Issue 6 ‘An estimation of the number of cells in the human body’</a:t>
            </a:r>
            <a:endParaRPr lang="ja-JP" altLang="en-US">
              <a:solidFill>
                <a:prstClr val="black">
                  <a:lumMod val="65000"/>
                  <a:lumOff val="35000"/>
                </a:prstClr>
              </a:solidFill>
              <a:latin typeface="Calibri"/>
              <a:ea typeface="ＭＳ Ｐゴシック"/>
            </a:endParaRPr>
          </a:p>
        </p:txBody>
      </p:sp>
    </p:spTree>
    <p:extLst>
      <p:ext uri="{BB962C8B-B14F-4D97-AF65-F5344CB8AC3E}">
        <p14:creationId xmlns:p14="http://schemas.microsoft.com/office/powerpoint/2010/main" val="419842627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nodeType="afterGroup">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1000"/>
                                        <p:tgtEl>
                                          <p:spTgt spid="17"/>
                                        </p:tgtEl>
                                      </p:cBhvr>
                                    </p:animEffect>
                                  </p:childTnLst>
                                </p:cTn>
                              </p:par>
                            </p:childTnLst>
                          </p:cTn>
                        </p:par>
                        <p:par>
                          <p:cTn id="12" fill="hold" nodeType="afterGroup">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BCEC8AFD-3A82-49C6-9DDA-6C7C6D3ED782}"/>
              </a:ext>
            </a:extLst>
          </p:cNvPr>
          <p:cNvGrpSpPr/>
          <p:nvPr/>
        </p:nvGrpSpPr>
        <p:grpSpPr>
          <a:xfrm>
            <a:off x="303337" y="1689397"/>
            <a:ext cx="8520726" cy="4858311"/>
            <a:chOff x="303337" y="1732939"/>
            <a:chExt cx="8520726" cy="4858311"/>
          </a:xfrm>
        </p:grpSpPr>
        <p:sp>
          <p:nvSpPr>
            <p:cNvPr id="12" name="円/楕円 11"/>
            <p:cNvSpPr/>
            <p:nvPr/>
          </p:nvSpPr>
          <p:spPr>
            <a:xfrm>
              <a:off x="30333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時間が</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ない</a:t>
              </a:r>
            </a:p>
          </p:txBody>
        </p:sp>
        <p:sp>
          <p:nvSpPr>
            <p:cNvPr id="16" name="円/楕円 15"/>
            <p:cNvSpPr/>
            <p:nvPr/>
          </p:nvSpPr>
          <p:spPr>
            <a:xfrm>
              <a:off x="1722170" y="1746633"/>
              <a:ext cx="2850052" cy="2738846"/>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費用が</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かかる</a:t>
              </a:r>
            </a:p>
          </p:txBody>
        </p:sp>
        <p:sp>
          <p:nvSpPr>
            <p:cNvPr id="18" name="円/楕円 17"/>
            <p:cNvSpPr/>
            <p:nvPr/>
          </p:nvSpPr>
          <p:spPr>
            <a:xfrm>
              <a:off x="3080812"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がんが</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見つかる</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と怖い</a:t>
              </a:r>
            </a:p>
          </p:txBody>
        </p:sp>
        <p:sp>
          <p:nvSpPr>
            <p:cNvPr id="22" name="円/楕円 21"/>
            <p:cNvSpPr/>
            <p:nvPr/>
          </p:nvSpPr>
          <p:spPr>
            <a:xfrm>
              <a:off x="4538070" y="1732939"/>
              <a:ext cx="2850052" cy="2766234"/>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健康に</a:t>
              </a:r>
              <a:endPar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自信が</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ある</a:t>
              </a:r>
            </a:p>
          </p:txBody>
        </p:sp>
        <p:sp>
          <p:nvSpPr>
            <p:cNvPr id="14" name="円/楕円 13"/>
            <p:cNvSpPr/>
            <p:nvPr/>
          </p:nvSpPr>
          <p:spPr>
            <a:xfrm>
              <a:off x="5858287" y="3654837"/>
              <a:ext cx="2965776" cy="2936413"/>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いつでも受診</a:t>
              </a:r>
              <a:br>
                <a:rPr kumimoji="1" lang="en-US" altLang="ja-JP" sz="36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36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できる</a:t>
              </a:r>
            </a:p>
          </p:txBody>
        </p:sp>
      </p:grpSp>
      <p:grpSp>
        <p:nvGrpSpPr>
          <p:cNvPr id="15" name="グループ化 14"/>
          <p:cNvGrpSpPr/>
          <p:nvPr/>
        </p:nvGrpSpPr>
        <p:grpSpPr>
          <a:xfrm>
            <a:off x="278954" y="-17252"/>
            <a:ext cx="8890892" cy="1920846"/>
            <a:chOff x="278954" y="-17252"/>
            <a:chExt cx="8890892" cy="1920846"/>
          </a:xfrm>
        </p:grpSpPr>
        <p:pic>
          <p:nvPicPr>
            <p:cNvPr id="17" name="Picture 2" descr="C:\Users\nakamura\Desktop\スライド文字-05.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201541" y="-17252"/>
              <a:ext cx="7690939" cy="1920846"/>
            </a:xfrm>
            <a:prstGeom prst="rect">
              <a:avLst/>
            </a:prstGeom>
            <a:noFill/>
            <a:effectLst>
              <a:outerShdw blurRad="50800" dist="50800" dir="2700000" algn="t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1770274" y="443287"/>
              <a:ext cx="7399572" cy="917521"/>
            </a:xfrm>
            <a:prstGeom prst="rect">
              <a:avLst/>
            </a:prstGeom>
            <a:noFill/>
            <a:ln>
              <a:noFill/>
            </a:ln>
            <a:effectLst/>
          </p:spPr>
          <p:style>
            <a:lnRef idx="2">
              <a:schemeClr val="dk1"/>
            </a:lnRef>
            <a:fillRef idx="1">
              <a:schemeClr val="lt1"/>
            </a:fillRef>
            <a:effectRef idx="0">
              <a:schemeClr val="dk1"/>
            </a:effectRef>
            <a:fontRef idx="minor">
              <a:schemeClr val="dk1"/>
            </a:fontRef>
          </p:style>
          <p:txBody>
            <a:bodyPr lIns="0" tIns="252000" rIns="0" rtlCol="0" anchor="ctr"/>
            <a:lstStyle>
              <a:defPPr>
                <a:defRPr lang="ja-JP"/>
              </a:defPPr>
              <a:lvl1pPr marL="0" algn="ctr" defTabSz="914400" rtl="0" eaLnBrk="1" latinLnBrk="0" hangingPunct="1">
                <a:defRPr kumimoji="1" sz="36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a:defRPr>
                  <a:solidFill>
                    <a:schemeClr val="dk1"/>
                  </a:solidFill>
                </a:defRPr>
              </a:lvl9pPr>
            </a:lstStyle>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がん検診を受けない理由は</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36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何だろう</a:t>
              </a:r>
            </a:p>
          </p:txBody>
        </p:sp>
        <p:grpSp>
          <p:nvGrpSpPr>
            <p:cNvPr id="20" name="グループ化 19"/>
            <p:cNvGrpSpPr/>
            <p:nvPr/>
          </p:nvGrpSpPr>
          <p:grpSpPr>
            <a:xfrm>
              <a:off x="278954" y="386897"/>
              <a:ext cx="1008112" cy="1067428"/>
              <a:chOff x="728192" y="921380"/>
              <a:chExt cx="1008112" cy="1067428"/>
            </a:xfrm>
          </p:grpSpPr>
          <p:sp>
            <p:nvSpPr>
              <p:cNvPr id="21" name="円/楕円 20"/>
              <p:cNvSpPr/>
              <p:nvPr/>
            </p:nvSpPr>
            <p:spPr>
              <a:xfrm>
                <a:off x="728192" y="980696"/>
                <a:ext cx="1008112" cy="1008112"/>
              </a:xfrm>
              <a:prstGeom prst="ellipse">
                <a:avLst/>
              </a:prstGeom>
              <a:solidFill>
                <a:srgbClr val="01B3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23" name="テキスト ボックス 22"/>
              <p:cNvSpPr txBox="1"/>
              <p:nvPr/>
            </p:nvSpPr>
            <p:spPr>
              <a:xfrm>
                <a:off x="741793" y="921380"/>
                <a:ext cx="971567" cy="1050544"/>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200" b="0" i="0" u="none" strike="noStrike" kern="1200" cap="none" spc="0" normalizeH="0" baseline="0" noProof="0">
                    <a:ln>
                      <a:noFill/>
                    </a:ln>
                    <a:solidFill>
                      <a:prstClr val="white"/>
                    </a:solidFill>
                    <a:effectLst/>
                    <a:uLnTx/>
                    <a:uFillTx/>
                    <a:latin typeface="HGS創英角ｺﾞｼｯｸUB" panose="020B0900000000000000" pitchFamily="50" charset="-128"/>
                    <a:ea typeface="HGS創英角ｺﾞｼｯｸUB" panose="020B0900000000000000" pitchFamily="50" charset="-128"/>
                    <a:cs typeface="メイリオ" panose="020B0604030504040204" pitchFamily="50" charset="-128"/>
                  </a:rPr>
                  <a:t>Ｑ</a:t>
                </a:r>
              </a:p>
            </p:txBody>
          </p:sp>
        </p:grpSp>
      </p:grpSp>
      <p:sp>
        <p:nvSpPr>
          <p:cNvPr id="13" name="テキスト ボックス 12"/>
          <p:cNvSpPr txBox="1"/>
          <p:nvPr/>
        </p:nvSpPr>
        <p:spPr>
          <a:xfrm>
            <a:off x="2832176" y="6669360"/>
            <a:ext cx="5544616" cy="253916"/>
          </a:xfrm>
          <a:prstGeom prst="rect">
            <a:avLst/>
          </a:prstGeom>
          <a:noFill/>
        </p:spPr>
        <p:txBody>
          <a:bodyPr wrap="square" rtlCol="0">
            <a:spAutoFit/>
          </a:bodyPr>
          <a:lstStyle>
            <a:defPPr>
              <a:defRPr lang="ja-JP"/>
            </a:defPPr>
          </a:lstStyle>
          <a:p>
            <a:pPr marL="0" marR="0" lvl="0" indent="0" algn="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050" b="0" i="0" u="none" strike="noStrike" kern="1200" cap="none" spc="0" normalizeH="0" baseline="0" noProof="0" dirty="0">
                <a:ln>
                  <a:noFill/>
                </a:ln>
                <a:solidFill>
                  <a:prstClr val="black">
                    <a:lumMod val="65000"/>
                    <a:lumOff val="3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出典：内閣府　「がん対策・たばこ対策に関する世論調査」（令和元年７月調査）</a:t>
            </a:r>
          </a:p>
        </p:txBody>
      </p:sp>
    </p:spTree>
    <p:extLst>
      <p:ext uri="{BB962C8B-B14F-4D97-AF65-F5344CB8AC3E}">
        <p14:creationId xmlns:p14="http://schemas.microsoft.com/office/powerpoint/2010/main" val="3919800106"/>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400181" y="1772816"/>
            <a:ext cx="8424936" cy="3362459"/>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あなたの大切な人に</a:t>
            </a:r>
            <a:endParaRPr kumimoji="1" lang="en-US" altLang="ja-JP" sz="65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がん検診をすすめる</a:t>
            </a:r>
            <a:endParaRPr kumimoji="1" lang="en-US" altLang="ja-JP" sz="65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ts val="85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キーワ</a:t>
            </a:r>
            <a:r>
              <a:rPr kumimoji="1" lang="ja-JP" altLang="en-US" sz="6500" b="1" i="0" u="none" strike="noStrike" kern="1200" cap="none" spc="-30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ー</a:t>
            </a:r>
            <a:r>
              <a:rPr kumimoji="1" lang="ja-JP" altLang="en-US" sz="6500" b="1" i="0" u="none" strike="noStrike" kern="1200" cap="none" spc="-15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ドを考えよう</a:t>
            </a:r>
          </a:p>
        </p:txBody>
      </p:sp>
    </p:spTree>
    <p:extLst>
      <p:ext uri="{BB962C8B-B14F-4D97-AF65-F5344CB8AC3E}">
        <p14:creationId xmlns:p14="http://schemas.microsoft.com/office/powerpoint/2010/main" val="429245700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449431" y="1731984"/>
            <a:ext cx="7785837" cy="1323439"/>
          </a:xfrm>
          <a:prstGeom prst="rect">
            <a:avLst/>
          </a:prstGeom>
          <a:noFill/>
        </p:spPr>
        <p:txBody>
          <a:bodyPr wrap="square" rtlCol="0">
            <a:spAutoFit/>
          </a:bodyPr>
          <a:lstStyle>
            <a:defPPr>
              <a:defRPr lang="ja-JP"/>
            </a:defPPr>
            <a:lvl1pPr marL="0" algn="l" defTabSz="914400" rtl="0" eaLnBrk="1" latinLnBrk="0" hangingPunct="1">
              <a:defRPr kumimoji="1" sz="4200" b="1" kern="1200">
                <a:solidFill>
                  <a:schemeClr val="tx1">
                    <a:lumMod val="75000"/>
                    <a:lumOff val="2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4200" b="1" i="0" normalizeH="0" noProof="0">
                <a:solidFill>
                  <a:srgbClr val="404040"/>
                </a:solidFill>
                <a:uLnTx/>
                <a:uFillTx/>
                <a:latin typeface="+mn-lt"/>
                <a:ea typeface="+mn-ea"/>
                <a:cs typeface="+mn-cs"/>
              </a:defRPr>
            </a:pPr>
            <a:r>
              <a:rPr kumimoji="1" lang="ja-JP" altLang="en-US" sz="4000" b="1" i="0" u="none" strike="noStrike" kern="1200" cap="none" spc="0" normalizeH="0" baseline="0" noProof="0" dirty="0">
                <a:ln>
                  <a:noFill/>
                </a:ln>
                <a:solidFill>
                  <a:srgbClr val="404040"/>
                </a:solidFill>
                <a:effectLst/>
                <a:uLnTx/>
                <a:uFillTx/>
                <a:latin typeface="Century Gothic" panose="020B0502020202020204"/>
                <a:ea typeface="メイリオ" panose="020B0604030504040204" pitchFamily="50" charset="-128"/>
                <a:cs typeface="Arial" pitchFamily="34" charset="0"/>
              </a:rPr>
              <a:t>がんは細胞</a:t>
            </a:r>
            <a:r>
              <a:rPr kumimoji="1" lang="ja-JP" altLang="en-US" sz="4000" b="1" i="0" u="none" strike="noStrike" kern="1200" cap="none" spc="-150" normalizeH="0" baseline="0" noProof="0" dirty="0">
                <a:ln>
                  <a:noFill/>
                </a:ln>
                <a:solidFill>
                  <a:srgbClr val="404040"/>
                </a:solidFill>
                <a:effectLst/>
                <a:uLnTx/>
                <a:uFillTx/>
                <a:latin typeface="Century Gothic" panose="020B0502020202020204"/>
                <a:ea typeface="メイリオ" panose="020B0604030504040204" pitchFamily="50" charset="-128"/>
                <a:cs typeface="Arial" pitchFamily="34" charset="0"/>
              </a:rPr>
              <a:t>が分裂する全ての</a:t>
            </a:r>
            <a:endParaRPr kumimoji="1" lang="en-US" altLang="ja-JP" sz="4000" b="1" i="0" u="none" strike="noStrike" kern="1200" cap="none" spc="-150" normalizeH="0" baseline="0" noProof="0" dirty="0">
              <a:ln>
                <a:noFill/>
              </a:ln>
              <a:solidFill>
                <a:srgbClr val="404040"/>
              </a:solidFill>
              <a:effectLst/>
              <a:uLnTx/>
              <a:uFillTx/>
              <a:latin typeface="Century Gothic" panose="020B0502020202020204"/>
              <a:ea typeface="メイリオ" panose="020B0604030504040204"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4200" b="1" i="0" normalizeH="0" noProof="0">
                <a:solidFill>
                  <a:srgbClr val="404040"/>
                </a:solidFill>
                <a:uLnTx/>
                <a:uFillTx/>
                <a:latin typeface="+mn-lt"/>
                <a:ea typeface="+mn-ea"/>
                <a:cs typeface="+mn-cs"/>
              </a:defRPr>
            </a:pPr>
            <a:r>
              <a:rPr kumimoji="1" lang="ja-JP" altLang="en-US" sz="4000" b="1" i="0" u="none" strike="noStrike" kern="1200" cap="none" spc="0" normalizeH="0" baseline="0" noProof="0" dirty="0">
                <a:ln>
                  <a:noFill/>
                </a:ln>
                <a:solidFill>
                  <a:srgbClr val="404040"/>
                </a:solidFill>
                <a:effectLst/>
                <a:uLnTx/>
                <a:uFillTx/>
                <a:latin typeface="Century Gothic" panose="020B0502020202020204"/>
                <a:ea typeface="メイリオ" panose="020B0604030504040204" pitchFamily="50" charset="-128"/>
                <a:cs typeface="Arial" pitchFamily="34" charset="0"/>
              </a:rPr>
              <a:t>臓器にできる可能性がある。</a:t>
            </a:r>
          </a:p>
        </p:txBody>
      </p:sp>
      <p:sp>
        <p:nvSpPr>
          <p:cNvPr id="20" name="テキスト ボックス 19"/>
          <p:cNvSpPr txBox="1"/>
          <p:nvPr/>
        </p:nvSpPr>
        <p:spPr>
          <a:xfrm>
            <a:off x="1477810" y="3304297"/>
            <a:ext cx="7436487" cy="1323439"/>
          </a:xfrm>
          <a:prstGeom prst="rect">
            <a:avLst/>
          </a:prstGeom>
          <a:noFill/>
        </p:spPr>
        <p:txBody>
          <a:bodyPr wrap="square" rtlCol="0">
            <a:spAutoFit/>
          </a:bodyPr>
          <a:lstStyle>
            <a:defPPr>
              <a:defRPr lang="ja-JP"/>
            </a:defPPr>
            <a:lvl1pPr marL="0" algn="l" defTabSz="914400" rtl="0" eaLnBrk="1" latinLnBrk="0" hangingPunct="1">
              <a:defRPr kumimoji="1" sz="4200" b="1" kern="1200">
                <a:solidFill>
                  <a:schemeClr val="tx1">
                    <a:lumMod val="75000"/>
                    <a:lumOff val="25000"/>
                  </a:schemeClr>
                </a:solidFill>
                <a:latin typeface="+mn-lt"/>
                <a:ea typeface="+mn-ea"/>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kumimoji="1" sz="4200" b="1" i="0" normalizeH="0" noProof="0">
                <a:solidFill>
                  <a:srgbClr val="404040"/>
                </a:solidFill>
                <a:uLnTx/>
                <a:uFillTx/>
                <a:latin typeface="+mn-lt"/>
                <a:ea typeface="+mn-ea"/>
                <a:cs typeface="+mn-cs"/>
              </a:defRPr>
            </a:pPr>
            <a:r>
              <a:rPr kumimoji="1" lang="ja-JP" altLang="en-US" sz="40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t>がんは大きくなるまで自覚</a:t>
            </a:r>
            <a:endParaRPr kumimoji="1" lang="en-US" altLang="ja-JP" sz="40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4200" b="1" i="0" normalizeH="0" noProof="0">
                <a:solidFill>
                  <a:srgbClr val="404040"/>
                </a:solidFill>
                <a:uLnTx/>
                <a:uFillTx/>
                <a:latin typeface="+mn-lt"/>
                <a:ea typeface="+mn-ea"/>
                <a:cs typeface="+mn-cs"/>
              </a:defRPr>
            </a:pPr>
            <a:r>
              <a:rPr kumimoji="1" lang="ja-JP" altLang="en-US" sz="4000" b="1" i="0" u="none" strike="noStrike" kern="1200" cap="none" spc="0" normalizeH="0" baseline="0" noProof="0">
                <a:ln>
                  <a:noFill/>
                </a:ln>
                <a:solidFill>
                  <a:srgbClr val="404040"/>
                </a:solidFill>
                <a:effectLst/>
                <a:uLnTx/>
                <a:uFillTx/>
                <a:latin typeface="Century Gothic" panose="020B0502020202020204"/>
                <a:ea typeface="メイリオ" panose="020B0604030504040204" pitchFamily="50" charset="-128"/>
                <a:cs typeface="Arial" pitchFamily="34" charset="0"/>
              </a:rPr>
              <a:t>症状が出ない。</a:t>
            </a:r>
          </a:p>
        </p:txBody>
      </p:sp>
      <p:grpSp>
        <p:nvGrpSpPr>
          <p:cNvPr id="2" name="グループ化 1"/>
          <p:cNvGrpSpPr/>
          <p:nvPr/>
        </p:nvGrpSpPr>
        <p:grpSpPr>
          <a:xfrm>
            <a:off x="621393" y="4596958"/>
            <a:ext cx="8215434" cy="2002008"/>
            <a:chOff x="621393" y="4539195"/>
            <a:chExt cx="8215434" cy="2002008"/>
          </a:xfrm>
        </p:grpSpPr>
        <p:sp>
          <p:nvSpPr>
            <p:cNvPr id="24" name="テキスト ボックス 23"/>
            <p:cNvSpPr txBox="1"/>
            <p:nvPr/>
          </p:nvSpPr>
          <p:spPr>
            <a:xfrm>
              <a:off x="621393" y="4539195"/>
              <a:ext cx="8132303" cy="2002008"/>
            </a:xfrm>
            <a:prstGeom prst="roundRect">
              <a:avLst>
                <a:gd name="adj" fmla="val 10202"/>
              </a:avLst>
            </a:prstGeom>
            <a:solidFill>
              <a:srgbClr val="E1FEFF"/>
            </a:solidFill>
          </p:spPr>
          <p:txBody>
            <a:bodyPr wrap="square" lIns="180000" rtlCol="0" anchor="b">
              <a:noAutofit/>
            </a:bodyPr>
            <a:lstStyle>
              <a:defPPr>
                <a:defRPr lang="ja-JP"/>
              </a:defPPr>
            </a:lstStyle>
            <a:p>
              <a:pPr marL="180000" marR="0" lvl="0" indent="-288000" algn="l" defTabSz="914400" rtl="0" eaLnBrk="1" fontAlgn="auto" latinLnBrk="0" hangingPunct="1">
                <a:lnSpc>
                  <a:spcPct val="100000"/>
                </a:lnSpc>
                <a:spcBef>
                  <a:spcPts val="0"/>
                </a:spcBef>
                <a:spcAft>
                  <a:spcPts val="0"/>
                </a:spcAft>
                <a:buClrTx/>
                <a:buSzTx/>
                <a:buFont typeface="Arial" pitchFamily="34" charset="0"/>
                <a:buChar char="•"/>
                <a:tabLst/>
                <a:defRPr kumimoji="1" sz="1800" b="0" i="0" normalizeH="0" noProof="0">
                  <a:uLnTx/>
                  <a:uFillTx/>
                  <a:latin typeface="+mn-lt"/>
                  <a:ea typeface="+mn-ea"/>
                  <a:cs typeface="+mn-cs"/>
                </a:defRPr>
              </a:pPr>
              <a:r>
                <a:rPr kumimoji="1" lang="ja-JP" altLang="en-US" sz="3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症状がなくても検診を受ける。</a:t>
              </a:r>
              <a:endParaRPr kumimoji="1" lang="en-US" altLang="ja-JP" sz="38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80000" marR="0" lvl="0" indent="-288000" algn="l" defTabSz="914400" rtl="0" eaLnBrk="1" fontAlgn="auto" latinLnBrk="0" hangingPunct="1">
                <a:lnSpc>
                  <a:spcPct val="100000"/>
                </a:lnSpc>
                <a:spcBef>
                  <a:spcPts val="0"/>
                </a:spcBef>
                <a:spcAft>
                  <a:spcPts val="0"/>
                </a:spcAft>
                <a:buClrTx/>
                <a:buSzTx/>
                <a:buFont typeface="Arial" pitchFamily="34" charset="0"/>
                <a:buChar char="•"/>
                <a:tabLst/>
                <a:defRPr kumimoji="1" sz="1800" b="0" i="0" normalizeH="0" noProof="0">
                  <a:uLnTx/>
                  <a:uFillTx/>
                  <a:latin typeface="+mn-lt"/>
                  <a:ea typeface="+mn-ea"/>
                  <a:cs typeface="+mn-cs"/>
                </a:defRPr>
              </a:pPr>
              <a:r>
                <a:rPr kumimoji="1" lang="ja-JP" altLang="en-US" sz="3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症状がある場合は速やかに病院へ。</a:t>
              </a:r>
              <a:endParaRPr kumimoji="1" lang="ja-JP" altLang="en-US" sz="3800" b="1" i="0" u="none" strike="noStrike" kern="1200" cap="none" spc="0" normalizeH="0" baseline="0" noProof="0" dirty="0">
                <a:ln>
                  <a:noFill/>
                </a:ln>
                <a:solidFill>
                  <a:prstClr val="black"/>
                </a:solidFill>
                <a:effectLst/>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テキスト ボックス 26"/>
            <p:cNvSpPr txBox="1"/>
            <p:nvPr/>
          </p:nvSpPr>
          <p:spPr>
            <a:xfrm>
              <a:off x="871075" y="4683969"/>
              <a:ext cx="7965752" cy="58477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3200" b="1" i="0" u="none" strike="noStrike" kern="1200" cap="none" spc="0" normalizeH="0" baseline="0" noProof="0">
                  <a:ln>
                    <a:noFill/>
                  </a:ln>
                  <a:solidFill>
                    <a:srgbClr val="01B3B7"/>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ポイント</a:t>
              </a:r>
            </a:p>
          </p:txBody>
        </p:sp>
      </p:grpSp>
      <p:cxnSp>
        <p:nvCxnSpPr>
          <p:cNvPr id="9" name="直線コネクタ 8"/>
          <p:cNvCxnSpPr/>
          <p:nvPr/>
        </p:nvCxnSpPr>
        <p:spPr>
          <a:xfrm>
            <a:off x="1012494" y="3125368"/>
            <a:ext cx="7663962"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807706" y="1711993"/>
            <a:ext cx="803425" cy="830997"/>
            <a:chOff x="1014358" y="1805732"/>
            <a:chExt cx="803425" cy="830997"/>
          </a:xfrm>
        </p:grpSpPr>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2" name="正方形/長方形 11"/>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endParaRPr>
            </a:p>
          </p:txBody>
        </p:sp>
      </p:grpSp>
      <p:grpSp>
        <p:nvGrpSpPr>
          <p:cNvPr id="13" name="グループ化 12"/>
          <p:cNvGrpSpPr/>
          <p:nvPr/>
        </p:nvGrpSpPr>
        <p:grpSpPr>
          <a:xfrm>
            <a:off x="807706" y="3286793"/>
            <a:ext cx="803425" cy="830997"/>
            <a:chOff x="1014358" y="1805732"/>
            <a:chExt cx="803425" cy="830997"/>
          </a:xfrm>
        </p:grpSpPr>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5" name="正方形/長方形 14"/>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itchFamily="34" charset="0"/>
              </a:endParaRPr>
            </a:p>
          </p:txBody>
        </p:sp>
      </p:grpSp>
      <p:sp>
        <p:nvSpPr>
          <p:cNvPr id="19" name="テキスト ボックス 18"/>
          <p:cNvSpPr txBox="1"/>
          <p:nvPr/>
        </p:nvSpPr>
        <p:spPr>
          <a:xfrm>
            <a:off x="2712492" y="548680"/>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u="none" strike="noStrike" kern="1200" cap="none" spc="0" normalizeH="0" baseline="0" noProof="0">
                <a:ln>
                  <a:noFill/>
                </a:ln>
                <a:solidFill>
                  <a:srgbClr val="C30D23"/>
                </a:solidFill>
                <a:effectLst/>
                <a:uLnTx/>
                <a:uFillTx/>
                <a:latin typeface="メイリオ" panose="020B0604030504040204" pitchFamily="50" charset="-128"/>
                <a:ea typeface="メイリオ" panose="020B0604030504040204" pitchFamily="50" charset="-128"/>
                <a:cs typeface="Arial" pitchFamily="34" charset="0"/>
              </a:rPr>
              <a:t>振り返り</a:t>
            </a:r>
          </a:p>
        </p:txBody>
      </p:sp>
      <p:pic>
        <p:nvPicPr>
          <p:cNvPr id="21" name="図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7" y="1290179"/>
            <a:ext cx="2724651" cy="194087"/>
          </a:xfrm>
          <a:prstGeom prst="rect">
            <a:avLst/>
          </a:prstGeom>
        </p:spPr>
      </p:pic>
    </p:spTree>
    <p:extLst>
      <p:ext uri="{BB962C8B-B14F-4D97-AF65-F5344CB8AC3E}">
        <p14:creationId xmlns:p14="http://schemas.microsoft.com/office/powerpoint/2010/main" val="3695045534"/>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496474" y="2269819"/>
            <a:ext cx="7021452" cy="1569660"/>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がんは早く見つかれば</a:t>
            </a:r>
            <a:br>
              <a:rPr kumimoji="1" lang="en-US" altLang="ja-JP"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b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治りやすい。</a:t>
            </a:r>
          </a:p>
        </p:txBody>
      </p:sp>
      <p:sp>
        <p:nvSpPr>
          <p:cNvPr id="12" name="テキスト ボックス 11"/>
          <p:cNvSpPr txBox="1"/>
          <p:nvPr/>
        </p:nvSpPr>
        <p:spPr>
          <a:xfrm>
            <a:off x="1496474" y="4473473"/>
            <a:ext cx="7021452" cy="2308324"/>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早く見つけるには、</a:t>
            </a:r>
            <a:endParaRPr kumimoji="1" lang="en-US" altLang="ja-JP"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定期的な検診を受ける</a:t>
            </a:r>
            <a:endParaRPr kumimoji="1" lang="en-US" altLang="ja-JP"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ことが大切。</a:t>
            </a:r>
          </a:p>
        </p:txBody>
      </p:sp>
      <p:grpSp>
        <p:nvGrpSpPr>
          <p:cNvPr id="11" name="グループ化 10"/>
          <p:cNvGrpSpPr/>
          <p:nvPr/>
        </p:nvGrpSpPr>
        <p:grpSpPr>
          <a:xfrm>
            <a:off x="873741" y="2269819"/>
            <a:ext cx="803425" cy="830997"/>
            <a:chOff x="1014358" y="1805732"/>
            <a:chExt cx="803425" cy="83099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4" name="正方形/長方形 13"/>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pSp>
      <p:cxnSp>
        <p:nvCxnSpPr>
          <p:cNvPr id="15" name="直線コネクタ 14"/>
          <p:cNvCxnSpPr/>
          <p:nvPr/>
        </p:nvCxnSpPr>
        <p:spPr>
          <a:xfrm>
            <a:off x="1084961" y="4077072"/>
            <a:ext cx="7216941"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17" name="グループ化 16"/>
          <p:cNvGrpSpPr/>
          <p:nvPr/>
        </p:nvGrpSpPr>
        <p:grpSpPr>
          <a:xfrm>
            <a:off x="873741" y="4451626"/>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8" name="テキスト ボックス 17"/>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u="none" strike="noStrike" kern="1200" cap="none" spc="0" normalizeH="0" baseline="0" noProof="0" dirty="0">
                <a:ln>
                  <a:noFill/>
                </a:ln>
                <a:solidFill>
                  <a:srgbClr val="C30D23"/>
                </a:solidFill>
                <a:effectLst/>
                <a:uLnTx/>
                <a:uFillTx/>
                <a:latin typeface="メイリオ" panose="020B0604030504040204" pitchFamily="50" charset="-128"/>
                <a:ea typeface="メイリオ" panose="020B0604030504040204" pitchFamily="50" charset="-128"/>
                <a:cs typeface="Arial" panose="020B0604020202020204" pitchFamily="34" charset="0"/>
              </a:rPr>
              <a:t>振り返り</a:t>
            </a:r>
          </a:p>
        </p:txBody>
      </p:sp>
      <p:pic>
        <p:nvPicPr>
          <p:cNvPr id="19" name="図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3847" y="1350993"/>
            <a:ext cx="2762941" cy="196814"/>
          </a:xfrm>
          <a:prstGeom prst="rect">
            <a:avLst/>
          </a:prstGeom>
        </p:spPr>
      </p:pic>
    </p:spTree>
    <p:extLst>
      <p:ext uri="{BB962C8B-B14F-4D97-AF65-F5344CB8AC3E}">
        <p14:creationId xmlns:p14="http://schemas.microsoft.com/office/powerpoint/2010/main" val="75460538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がん検診の種類（</a:t>
            </a:r>
            <a:r>
              <a:rPr kumimoji="1" lang="en-US" altLang="ja-JP" sz="4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1</a:t>
            </a:r>
            <a:r>
              <a:rPr kumimoji="1" lang="ja-JP" altLang="en-US" sz="4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p>
        </p:txBody>
      </p:sp>
      <p:sp>
        <p:nvSpPr>
          <p:cNvPr id="6" name="角丸四角形 5"/>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700" b="1" i="0" normalizeH="0" noProof="0">
                <a:uLnTx/>
                <a:uFillTx/>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14" name="直線コネクタ 13"/>
          <p:cNvCxnSpPr>
            <a:cxnSpLocks/>
          </p:cNvCxnSpPr>
          <p:nvPr/>
        </p:nvCxnSpPr>
        <p:spPr>
          <a:xfrm>
            <a:off x="5436096" y="1832256"/>
            <a:ext cx="0" cy="4332407"/>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a:off x="8366836" y="1832256"/>
            <a:ext cx="0" cy="4332407"/>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4098" name="Picture 2" descr="C:\Users\nakamura\Desktop\健診-08.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142969" y="1886328"/>
            <a:ext cx="1336595" cy="217131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nakamura\Desktop\健診-12.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rot="1891659">
            <a:off x="800672" y="1893404"/>
            <a:ext cx="2170822" cy="2223536"/>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147188" y="4184001"/>
            <a:ext cx="1849491" cy="400110"/>
          </a:xfrm>
          <a:prstGeom prst="rect">
            <a:avLst/>
          </a:prstGeom>
          <a:noFill/>
        </p:spPr>
        <p:txBody>
          <a:bodyPr wrap="square" lIns="0" tIns="0" rIns="0" bIns="0"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600" b="1" i="0" normalizeH="0" noProof="0" dirty="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rPr>
              <a:t>胃がん検診</a:t>
            </a:r>
          </a:p>
        </p:txBody>
      </p:sp>
      <p:sp>
        <p:nvSpPr>
          <p:cNvPr id="21" name="テキスト ボックス 20"/>
          <p:cNvSpPr txBox="1"/>
          <p:nvPr/>
        </p:nvSpPr>
        <p:spPr>
          <a:xfrm>
            <a:off x="2125819" y="4666274"/>
            <a:ext cx="1849491" cy="523220"/>
          </a:xfrm>
          <a:prstGeom prst="rect">
            <a:avLst/>
          </a:prstGeom>
          <a:noFill/>
        </p:spPr>
        <p:txBody>
          <a:bodyPr wrap="square" lIns="0" tIns="0" rIns="0" bIns="0" rtlCol="0">
            <a:spAutoFit/>
          </a:bodyPr>
          <a:lstStyle>
            <a:defPPr>
              <a:defRPr lang="ja-JP"/>
            </a:defPPr>
          </a:lstStyle>
          <a:p>
            <a:pPr algn="ctr"/>
            <a:r>
              <a:rPr kumimoji="1" lang="ja-JP" altLang="en-US" sz="1700" b="1" dirty="0">
                <a:solidFill>
                  <a:srgbClr val="404040"/>
                </a:solidFill>
                <a:latin typeface="ＭＳ Ｐゴシック" panose="020B0600070205080204" pitchFamily="50" charset="-128"/>
                <a:ea typeface="メイリオ" panose="020B0604030504040204" pitchFamily="50" charset="-128"/>
                <a:cs typeface="メイリオ" panose="020B0604030504040204" pitchFamily="50" charset="-128"/>
              </a:rPr>
              <a:t>胃部</a:t>
            </a:r>
            <a:r>
              <a:rPr kumimoji="1" lang="en-US" altLang="ja-JP" sz="1700" b="1" dirty="0">
                <a:solidFill>
                  <a:srgbClr val="404040"/>
                </a:solidFill>
                <a:latin typeface="ＭＳ Ｐゴシック" panose="020B0600070205080204" pitchFamily="50" charset="-128"/>
                <a:ea typeface="メイリオ" panose="020B0604030504040204" pitchFamily="50" charset="-128"/>
                <a:cs typeface="メイリオ" panose="020B0604030504040204" pitchFamily="50" charset="-128"/>
              </a:rPr>
              <a:t>X</a:t>
            </a:r>
            <a:r>
              <a:rPr kumimoji="1" lang="ja-JP" altLang="en-US" sz="1700" b="1" dirty="0">
                <a:solidFill>
                  <a:srgbClr val="404040"/>
                </a:solidFill>
                <a:latin typeface="ＭＳ Ｐゴシック" panose="020B0600070205080204" pitchFamily="50" charset="-128"/>
                <a:ea typeface="メイリオ" panose="020B0604030504040204" pitchFamily="50" charset="-128"/>
                <a:cs typeface="メイリオ" panose="020B0604030504040204" pitchFamily="50" charset="-128"/>
              </a:rPr>
              <a:t>線検査</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ctr" defTabSz="914400">
              <a:buNone/>
              <a:defRPr kumimoji="1" sz="1800" b="0" i="0" normalizeH="0" noProof="0">
                <a:uLnTx/>
                <a:uFillTx/>
                <a:latin typeface="+mn-lt"/>
                <a:ea typeface="+mn-ea"/>
                <a:cs typeface="+mn-cs"/>
              </a:defRPr>
            </a:pPr>
            <a:r>
              <a:rPr kumimoji="1" lang="ja-JP" altLang="en-US" sz="17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胃内視鏡検査</a:t>
            </a:r>
          </a:p>
        </p:txBody>
      </p:sp>
      <p:sp>
        <p:nvSpPr>
          <p:cNvPr id="22" name="テキスト ボックス 21"/>
          <p:cNvSpPr txBox="1"/>
          <p:nvPr/>
        </p:nvSpPr>
        <p:spPr>
          <a:xfrm>
            <a:off x="1691680" y="5273073"/>
            <a:ext cx="3146150" cy="984885"/>
          </a:xfrm>
          <a:prstGeom prst="rect">
            <a:avLst/>
          </a:prstGeom>
          <a:noFill/>
        </p:spPr>
        <p:txBody>
          <a:bodyPr wrap="square" lIns="0" tIns="0" rIns="0" bIns="0" rtlCol="0">
            <a:spAutoFit/>
          </a:bodyPr>
          <a:lstStyle>
            <a:defPPr>
              <a:defRPr lang="ja-JP"/>
            </a:defPPr>
          </a:lstStyle>
          <a:p>
            <a:pPr algn="just"/>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50</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受診間隔：</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mn-lt"/>
                <a:ea typeface="+mn-ea"/>
                <a:cs typeface="+mn-cs"/>
              </a:defRPr>
            </a:pPr>
            <a:endPar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100" kern="1200" dirty="0">
                <a:solidFill>
                  <a:srgbClr val="000000"/>
                </a:solidFill>
                <a:effectLst/>
                <a:latin typeface="ＭＳ Ｐゴシック" panose="020B0600070205080204" pitchFamily="50" charset="-128"/>
                <a:ea typeface="メイリオ" panose="020B0604030504040204" pitchFamily="50" charset="-128"/>
                <a:cs typeface="メイリオ" panose="020B0604030504040204" pitchFamily="50" charset="-128"/>
              </a:rPr>
              <a:t>※当分の間、胃部Ｘ線検査については、</a:t>
            </a:r>
            <a:r>
              <a:rPr kumimoji="1" lang="en-US" altLang="ja-JP" sz="1100" kern="1200" dirty="0">
                <a:solidFill>
                  <a:srgbClr val="000000"/>
                </a:solidFill>
                <a:effectLst/>
                <a:latin typeface="メイリオ" panose="020B0604030504040204" pitchFamily="50" charset="-128"/>
                <a:ea typeface="ＭＳ Ｐゴシック" panose="020B0600070205080204" pitchFamily="50" charset="-128"/>
                <a:cs typeface="メイリオ" panose="020B0604030504040204" pitchFamily="50" charset="-128"/>
              </a:rPr>
              <a:t>40</a:t>
            </a:r>
            <a:r>
              <a:rPr kumimoji="1" lang="ja-JP" altLang="ja-JP" sz="1100" kern="1200" dirty="0">
                <a:solidFill>
                  <a:srgbClr val="000000"/>
                </a:solidFill>
                <a:effectLst/>
                <a:latin typeface="ＭＳ Ｐゴシック" panose="020B0600070205080204" pitchFamily="50" charset="-128"/>
                <a:ea typeface="メイリオ" panose="020B0604030504040204" pitchFamily="50" charset="-128"/>
                <a:cs typeface="メイリオ" panose="020B0604030504040204" pitchFamily="50" charset="-128"/>
              </a:rPr>
              <a:t>歳以上</a:t>
            </a:r>
            <a:r>
              <a:rPr kumimoji="1" lang="en-US" altLang="ja-JP" sz="1100" kern="1200" dirty="0">
                <a:solidFill>
                  <a:srgbClr val="000000"/>
                </a:solidFill>
                <a:effectLst/>
                <a:latin typeface="メイリオ" panose="020B0604030504040204" pitchFamily="50" charset="-128"/>
                <a:ea typeface="ＭＳ Ｐゴシック" panose="020B0600070205080204" pitchFamily="50" charset="-128"/>
                <a:cs typeface="メイリオ" panose="020B0604030504040204" pitchFamily="50" charset="-128"/>
              </a:rPr>
              <a:t>,</a:t>
            </a:r>
            <a:r>
              <a:rPr kumimoji="1" lang="ja-JP" altLang="ja-JP" sz="1100" kern="1200" dirty="0">
                <a:solidFill>
                  <a:srgbClr val="000000"/>
                </a:solidFill>
                <a:effectLst/>
                <a:latin typeface="ＭＳ Ｐゴシック" panose="020B0600070205080204" pitchFamily="50" charset="-128"/>
                <a:ea typeface="メイリオ" panose="020B0604030504040204" pitchFamily="50" charset="-128"/>
                <a:cs typeface="メイリオ" panose="020B0604030504040204" pitchFamily="50" charset="-128"/>
              </a:rPr>
              <a:t>年１回の実施もできます。</a:t>
            </a:r>
            <a:endParaRPr lang="ja-JP" altLang="ja-JP" sz="14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35" name="テキスト ボックス 34"/>
          <p:cNvSpPr txBox="1"/>
          <p:nvPr/>
        </p:nvSpPr>
        <p:spPr>
          <a:xfrm>
            <a:off x="5624821" y="4188075"/>
            <a:ext cx="2570609" cy="400110"/>
          </a:xfrm>
          <a:prstGeom prst="rect">
            <a:avLst/>
          </a:prstGeom>
          <a:noFill/>
        </p:spPr>
        <p:txBody>
          <a:bodyPr wrap="square" lIns="0" tIns="0" rIns="0" bIns="0" rtlCol="0">
            <a:spAutoFit/>
          </a:bodyPr>
          <a:lstStyle>
            <a:defPPr>
              <a:defRPr lang="ja-JP"/>
            </a:defPPr>
            <a:lvl1pPr marL="0" algn="ctr" defTabSz="914400" rtl="0" eaLnBrk="1" latinLnBrk="0" hangingPunct="1">
              <a:defRPr kumimoji="1" sz="2600" b="1" kern="120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2600" b="1" i="0" normalizeH="0" noProof="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2600" b="1" i="0" normalizeH="0" noProof="0" dirty="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rPr>
              <a:t>大腸がん検診</a:t>
            </a:r>
          </a:p>
        </p:txBody>
      </p:sp>
      <p:sp>
        <p:nvSpPr>
          <p:cNvPr id="36" name="テキスト ボックス 35"/>
          <p:cNvSpPr txBox="1"/>
          <p:nvPr/>
        </p:nvSpPr>
        <p:spPr>
          <a:xfrm>
            <a:off x="5981303" y="4720712"/>
            <a:ext cx="1849491" cy="523220"/>
          </a:xfrm>
          <a:prstGeom prst="rect">
            <a:avLst/>
          </a:prstGeom>
          <a:noFill/>
        </p:spPr>
        <p:txBody>
          <a:bodyPr wrap="square" lIns="0" tIns="0" rIns="0" bIns="0" rtlCol="0">
            <a:spAutoFit/>
          </a:bodyPr>
          <a:lstStyle>
            <a:defPPr>
              <a:defRPr lang="ja-JP"/>
            </a:defPPr>
            <a:lvl1pPr marL="0" algn="ctr" defTabSz="914400" rtl="0" eaLnBrk="1" latinLnBrk="0" hangingPunct="1">
              <a:defRPr kumimoji="1" sz="17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sz="1700" b="1"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便潜血検査</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algn="ctr" defTabSz="914400">
              <a:buNone/>
              <a:defRPr kumimoji="1" sz="17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ja-JP" altLang="en-US" sz="1700" b="1"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5847085" y="5185995"/>
            <a:ext cx="2207012" cy="430887"/>
          </a:xfrm>
          <a:prstGeom prst="rect">
            <a:avLst/>
          </a:prstGeom>
          <a:noFill/>
        </p:spPr>
        <p:txBody>
          <a:bodyPr wrap="square" lIns="0" tIns="0" rIns="0" bIns="0" rtlCol="0">
            <a:spAutoFit/>
          </a:bodyPr>
          <a:lstStyle>
            <a:defPPr>
              <a:defRPr lang="ja-JP"/>
            </a:defPPr>
            <a:lvl1pPr marL="0" algn="l" defTabSz="914400" rtl="0" eaLnBrk="1" latinLnBrk="0" hangingPunct="1">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lang="en-US" altLang="ja-JP" dirty="0"/>
          </a:p>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受診間隔：年</a:t>
            </a:r>
            <a:r>
              <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回</a:t>
            </a:r>
          </a:p>
        </p:txBody>
      </p:sp>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2815774" y="1678701"/>
            <a:ext cx="2190871" cy="2418447"/>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a:extLst>
              <a:ext uri="{FF2B5EF4-FFF2-40B4-BE49-F238E27FC236}">
                <a16:creationId xmlns:a16="http://schemas.microsoft.com/office/drawing/2014/main" id="{3534F422-D1D4-4120-B1B0-05CEDDB517A7}"/>
              </a:ext>
            </a:extLst>
          </p:cNvPr>
          <p:cNvSpPr/>
          <p:nvPr/>
        </p:nvSpPr>
        <p:spPr>
          <a:xfrm>
            <a:off x="890087" y="6415444"/>
            <a:ext cx="7386215" cy="253916"/>
          </a:xfrm>
          <a:prstGeom prst="rect">
            <a:avLst/>
          </a:prstGeom>
          <a:noFill/>
        </p:spPr>
        <p:txBody>
          <a:bodyPr wrap="square" rtlCol="0">
            <a:spAutoFit/>
          </a:bodyPr>
          <a:lstStyle>
            <a:defPPr>
              <a:defRPr lang="ja-JP"/>
            </a:defPPr>
          </a:lstStyle>
          <a:p>
            <a:pPr algn="ctr"/>
            <a:r>
              <a:rPr lang="en-US" altLang="ja-JP" sz="1000" kern="1200" dirty="0">
                <a:solidFill>
                  <a:srgbClr val="000000"/>
                </a:solidFill>
                <a:effectLst/>
                <a:latin typeface="MS UI Gothic" panose="020B0600070205080204" pitchFamily="50" charset="-128"/>
                <a:ea typeface="ＭＳ ゴシック" panose="020B0609070205080204" pitchFamily="49" charset="-128"/>
                <a:cs typeface="MS UI Gothic" panose="020B0600070205080204" pitchFamily="50" charset="-128"/>
              </a:rPr>
              <a:t>https://www.mhlw.go.jp/file/06-Seisakujouhou-10900000-Kenkoukyoku/0000059992.pdf</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2A382F47-2316-4A58-92ED-3DB00EB2CDCD}"/>
              </a:ext>
            </a:extLst>
          </p:cNvPr>
          <p:cNvSpPr txBox="1"/>
          <p:nvPr/>
        </p:nvSpPr>
        <p:spPr>
          <a:xfrm>
            <a:off x="1825128" y="6294512"/>
            <a:ext cx="6363034" cy="230832"/>
          </a:xfrm>
          <a:prstGeom prst="rect">
            <a:avLst/>
          </a:prstGeom>
          <a:noFill/>
        </p:spPr>
        <p:txBody>
          <a:bodyPr wrap="square">
            <a:spAutoFit/>
          </a:bodyPr>
          <a:lstStyle/>
          <a:p>
            <a:pPr algn="just"/>
            <a:r>
              <a:rPr kumimoji="1" lang="ja-JP"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（厚生労働省「がん予防重点健康教育及びがん検診実施のための指針」（平成</a:t>
            </a:r>
            <a:r>
              <a:rPr kumimoji="1" lang="en-US"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28</a:t>
            </a:r>
            <a:r>
              <a:rPr kumimoji="1" lang="ja-JP"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年</a:t>
            </a:r>
            <a:r>
              <a:rPr kumimoji="1" lang="en-US"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2</a:t>
            </a:r>
            <a:r>
              <a:rPr kumimoji="1" lang="ja-JP"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月</a:t>
            </a:r>
            <a:r>
              <a:rPr kumimoji="1" lang="en-US"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4</a:t>
            </a:r>
            <a:r>
              <a:rPr kumimoji="1" lang="ja-JP" altLang="ja-JP" sz="900" kern="1200" dirty="0">
                <a:solidFill>
                  <a:srgbClr val="595959"/>
                </a:solidFill>
                <a:effectLst/>
                <a:latin typeface="游明朝" panose="02020400000000000000" pitchFamily="18" charset="-128"/>
                <a:ea typeface="メイリオ" panose="020B0604030504040204" pitchFamily="50" charset="-128"/>
                <a:cs typeface="Arial" panose="020B0604020202020204" pitchFamily="34" charset="0"/>
              </a:rPr>
              <a:t>日更新）を基に作成）</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20425906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547664" y="184083"/>
            <a:ext cx="7374818" cy="769441"/>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がん検診の種類（</a:t>
            </a:r>
            <a:r>
              <a:rPr kumimoji="1" lang="en-US" altLang="ja-JP" sz="44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2</a:t>
            </a:r>
            <a:r>
              <a:rPr kumimoji="1" lang="ja-JP" altLang="en-US" sz="44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p>
        </p:txBody>
      </p:sp>
      <p:pic>
        <p:nvPicPr>
          <p:cNvPr id="4099" name="Picture 3" descr="C:\Users\nakamura\Desktop\健診-09.pn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32877" y="1933405"/>
            <a:ext cx="1566793" cy="202205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nakamura\Desktop\健診-10.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55696" y="1976650"/>
            <a:ext cx="1665995" cy="1978812"/>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39866" y="1092388"/>
            <a:ext cx="8086658" cy="608420"/>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12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700" b="1" i="0" normalizeH="0" noProof="0">
                <a:uLnTx/>
                <a:uFillTx/>
                <a:latin typeface="メイリオ" panose="020B0604030504040204" pitchFamily="50" charset="-128"/>
                <a:ea typeface="メイリオ" panose="020B0604030504040204" pitchFamily="50" charset="-128"/>
                <a:cs typeface="メイリオ" panose="020B0604030504040204" pitchFamily="50" charset="-128"/>
              </a:rPr>
              <a:t>国が推奨しているがん検診の対象年齢と検診間隔</a:t>
            </a:r>
          </a:p>
        </p:txBody>
      </p:sp>
      <p:cxnSp>
        <p:nvCxnSpPr>
          <p:cNvPr id="49" name="直線コネクタ 48"/>
          <p:cNvCxnSpPr>
            <a:cxnSpLocks/>
          </p:cNvCxnSpPr>
          <p:nvPr/>
        </p:nvCxnSpPr>
        <p:spPr>
          <a:xfrm>
            <a:off x="5841249" y="1859151"/>
            <a:ext cx="0" cy="4306153"/>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553927" y="4152244"/>
            <a:ext cx="1849491" cy="430887"/>
          </a:xfrm>
          <a:prstGeom prst="rect">
            <a:avLst/>
          </a:prstGeom>
          <a:noFill/>
        </p:spPr>
        <p:txBody>
          <a:bodyPr wrap="square" lIns="0" tIns="0" rIns="0" bIns="0"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dirty="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rPr>
              <a:t>乳がん検診</a:t>
            </a:r>
          </a:p>
        </p:txBody>
      </p:sp>
      <p:sp>
        <p:nvSpPr>
          <p:cNvPr id="56" name="テキスト ボックス 55"/>
          <p:cNvSpPr txBox="1"/>
          <p:nvPr/>
        </p:nvSpPr>
        <p:spPr>
          <a:xfrm>
            <a:off x="3486485" y="4705979"/>
            <a:ext cx="2059575" cy="246221"/>
          </a:xfrm>
          <a:prstGeom prst="rect">
            <a:avLst/>
          </a:prstGeom>
          <a:noFill/>
        </p:spPr>
        <p:txBody>
          <a:bodyPr wrap="square" lIns="0" tIns="0" rIns="0" bIns="0" rtlCol="0">
            <a:spAutoFit/>
          </a:bodyPr>
          <a:lstStyle>
            <a:defPPr>
              <a:defRPr lang="ja-JP"/>
            </a:defPPr>
          </a:lstStyle>
          <a:p>
            <a:pPr marL="0" algn="ctr" defTabSz="914400">
              <a:spcAft>
                <a:spcPts val="400"/>
              </a:spcAft>
              <a:buNone/>
              <a:defRPr kumimoji="1" sz="1800" b="0" i="0" normalizeH="0" noProof="0">
                <a:uLnTx/>
                <a:uFillTx/>
                <a:latin typeface="+mn-lt"/>
                <a:ea typeface="+mn-ea"/>
                <a:cs typeface="+mn-cs"/>
              </a:defRPr>
            </a:pPr>
            <a:r>
              <a:rPr kumimoji="1" lang="ja-JP" altLang="en-US" sz="1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マンモグラフィ</a:t>
            </a:r>
            <a:endParaRPr lang="en-US" altLang="ja-JP" sz="16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テキスト ボックス 62"/>
          <p:cNvSpPr txBox="1"/>
          <p:nvPr/>
        </p:nvSpPr>
        <p:spPr>
          <a:xfrm>
            <a:off x="6153452" y="4164490"/>
            <a:ext cx="2520280" cy="430887"/>
          </a:xfrm>
          <a:prstGeom prst="rect">
            <a:avLst/>
          </a:prstGeom>
          <a:noFill/>
        </p:spPr>
        <p:txBody>
          <a:bodyPr wrap="square" lIns="0" tIns="0" rIns="0" bIns="0"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dirty="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rPr>
              <a:t>子宮頸がん検診</a:t>
            </a:r>
          </a:p>
        </p:txBody>
      </p:sp>
      <p:sp>
        <p:nvSpPr>
          <p:cNvPr id="64" name="テキスト ボックス 63"/>
          <p:cNvSpPr txBox="1"/>
          <p:nvPr/>
        </p:nvSpPr>
        <p:spPr>
          <a:xfrm>
            <a:off x="6463947" y="4705979"/>
            <a:ext cx="1849491" cy="246221"/>
          </a:xfrm>
          <a:prstGeom prst="rect">
            <a:avLst/>
          </a:prstGeom>
          <a:noFill/>
        </p:spPr>
        <p:txBody>
          <a:bodyPr wrap="square" lIns="0" tIns="0" rIns="0" bIns="0"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16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細胞診</a:t>
            </a:r>
          </a:p>
        </p:txBody>
      </p:sp>
      <p:sp>
        <p:nvSpPr>
          <p:cNvPr id="65" name="テキスト ボックス 64"/>
          <p:cNvSpPr txBox="1"/>
          <p:nvPr/>
        </p:nvSpPr>
        <p:spPr>
          <a:xfrm>
            <a:off x="6312043" y="5057209"/>
            <a:ext cx="2203098" cy="646331"/>
          </a:xfrm>
          <a:prstGeom prst="rect">
            <a:avLst/>
          </a:prstGeom>
          <a:noFill/>
        </p:spPr>
        <p:txBody>
          <a:bodyPr wrap="square" lIns="0" tIns="0" rIns="0" bIns="0" rtlCol="0">
            <a:spAutoFit/>
          </a:bodyPr>
          <a:lstStyle>
            <a:defPPr>
              <a:defRPr lang="ja-JP"/>
            </a:defPPr>
          </a:lstStyle>
          <a:p>
            <a:pPr algn="l"/>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20</a:t>
            </a:r>
            <a:r>
              <a:rPr kumimoji="1" lang="ja-JP" altLang="en-US"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rPr>
              <a:t>歳以上の女性</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受診間隔：</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回</a:t>
            </a:r>
          </a:p>
          <a:p>
            <a:pPr marL="0" algn="l" defTabSz="914400">
              <a:buNone/>
              <a:defRPr kumimoji="1" sz="1800" b="0" i="0" normalizeH="0" noProof="0">
                <a:uLnTx/>
                <a:uFillTx/>
                <a:latin typeface="+mn-lt"/>
                <a:ea typeface="+mn-ea"/>
                <a:cs typeface="+mn-cs"/>
              </a:defRPr>
            </a:pP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383445" y="5057209"/>
            <a:ext cx="2310209" cy="830997"/>
          </a:xfrm>
          <a:prstGeom prst="rect">
            <a:avLst/>
          </a:prstGeom>
          <a:noFill/>
        </p:spPr>
        <p:txBody>
          <a:bodyPr wrap="square" lIns="0" tIns="0" rIns="0" bIns="0"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歳以上の女性</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受診間隔：</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2</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年に</a:t>
            </a:r>
            <a:r>
              <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mn-lt"/>
                <a:ea typeface="+mn-ea"/>
                <a:cs typeface="+mn-cs"/>
              </a:defRPr>
            </a:pPr>
            <a:endParaRPr kumimoji="1" lang="en-US" altLang="ja-JP" sz="1400"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ja-JP" sz="1200" kern="1200" dirty="0">
                <a:solidFill>
                  <a:srgbClr val="404040"/>
                </a:solidFill>
                <a:effectLst/>
                <a:latin typeface="ＭＳ Ｐゴシック" panose="020B0600070205080204" pitchFamily="50" charset="-128"/>
                <a:ea typeface="メイリオ" panose="020B0604030504040204" pitchFamily="50" charset="-128"/>
                <a:cs typeface="メイリオ" panose="020B0604030504040204" pitchFamily="50" charset="-128"/>
              </a:rPr>
              <a:t>※視触診検診も併用できます。</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cxnSp>
        <p:nvCxnSpPr>
          <p:cNvPr id="17" name="直線コネクタ 16"/>
          <p:cNvCxnSpPr>
            <a:cxnSpLocks/>
          </p:cNvCxnSpPr>
          <p:nvPr/>
        </p:nvCxnSpPr>
        <p:spPr>
          <a:xfrm>
            <a:off x="3059832" y="1859151"/>
            <a:ext cx="0" cy="4378161"/>
          </a:xfrm>
          <a:prstGeom prst="line">
            <a:avLst/>
          </a:prstGeom>
          <a:ln w="28575" cap="rnd">
            <a:solidFill>
              <a:srgbClr val="92D05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5" descr="C:\Users\nakamura\Desktop\健診-11.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869918" y="1839672"/>
            <a:ext cx="1761068" cy="2091104"/>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469601" y="4164490"/>
            <a:ext cx="2570609" cy="430887"/>
          </a:xfrm>
          <a:prstGeom prst="rect">
            <a:avLst/>
          </a:prstGeom>
          <a:noFill/>
        </p:spPr>
        <p:txBody>
          <a:bodyPr wrap="square" lIns="0" tIns="0" rIns="0" bIns="0" rtlCol="0">
            <a:spAutoFit/>
          </a:bodyPr>
          <a:lstStyle>
            <a:defPPr>
              <a:defRPr lang="ja-JP"/>
            </a:defPPr>
            <a:lvl1pPr marL="0" algn="ctr" defTabSz="914400" rtl="0" eaLnBrk="1" latinLnBrk="0" hangingPunct="1">
              <a:defRPr kumimoji="1" sz="2600" b="1" kern="1200">
                <a:solidFill>
                  <a:srgbClr val="00B05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2600" b="1" i="0" normalizeH="0" noProof="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2800" b="1" i="0" normalizeH="0" noProof="0">
                <a:solidFill>
                  <a:srgbClr val="00B050"/>
                </a:solidFill>
                <a:uLnTx/>
                <a:uFillTx/>
                <a:latin typeface="メイリオ" panose="020B0604030504040204" pitchFamily="50" charset="-128"/>
                <a:ea typeface="メイリオ" panose="020B0604030504040204" pitchFamily="50" charset="-128"/>
                <a:cs typeface="メイリオ" panose="020B0604030504040204" pitchFamily="50" charset="-128"/>
              </a:rPr>
              <a:t>肺がん検診</a:t>
            </a:r>
          </a:p>
        </p:txBody>
      </p:sp>
      <p:sp>
        <p:nvSpPr>
          <p:cNvPr id="21" name="テキスト ボックス 20"/>
          <p:cNvSpPr txBox="1"/>
          <p:nvPr/>
        </p:nvSpPr>
        <p:spPr>
          <a:xfrm>
            <a:off x="825706" y="4705980"/>
            <a:ext cx="1849491" cy="246221"/>
          </a:xfrm>
          <a:prstGeom prst="rect">
            <a:avLst/>
          </a:prstGeom>
          <a:noFill/>
        </p:spPr>
        <p:txBody>
          <a:bodyPr wrap="square" lIns="0" tIns="0" rIns="0" bIns="0" rtlCol="0">
            <a:spAutoFit/>
          </a:bodyPr>
          <a:lstStyle>
            <a:defPPr>
              <a:defRPr lang="ja-JP"/>
            </a:defPPr>
            <a:lvl1pPr marL="0" algn="ctr" defTabSz="914400" rtl="0" eaLnBrk="1" latinLnBrk="0" hangingPunct="1">
              <a:defRPr kumimoji="1" sz="17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17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600" b="1"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胸部</a:t>
            </a:r>
            <a:r>
              <a:rPr kumimoji="1" lang="en-US" altLang="ja-JP" sz="1600" b="1"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X</a:t>
            </a:r>
            <a:r>
              <a:rPr kumimoji="1" lang="ja-JP" altLang="en-US" sz="1600" b="1"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線検査</a:t>
            </a:r>
          </a:p>
        </p:txBody>
      </p:sp>
      <p:sp>
        <p:nvSpPr>
          <p:cNvPr id="22" name="テキスト ボックス 21"/>
          <p:cNvSpPr txBox="1"/>
          <p:nvPr/>
        </p:nvSpPr>
        <p:spPr>
          <a:xfrm>
            <a:off x="660523" y="5057209"/>
            <a:ext cx="2331868" cy="1333698"/>
          </a:xfrm>
          <a:prstGeom prst="rect">
            <a:avLst/>
          </a:prstGeom>
          <a:noFill/>
        </p:spPr>
        <p:txBody>
          <a:bodyPr wrap="square" lIns="0" tIns="0" rIns="0" bIns="0" rtlCol="0">
            <a:spAutoFit/>
          </a:bodyPr>
          <a:lstStyle>
            <a:defPPr>
              <a:defRPr lang="ja-JP"/>
            </a:defPPr>
            <a:lvl1pPr marL="0" algn="l" defTabSz="914400" rtl="0" eaLnBrk="1" latinLnBrk="0" hangingPunct="1">
              <a:defRPr kumimoji="1" sz="1400"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対象年齢：</a:t>
            </a:r>
            <a:r>
              <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40</a:t>
            </a: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歳以上の男女</a:t>
            </a:r>
            <a:endParaRPr lang="en-US" altLang="ja-JP" dirty="0"/>
          </a:p>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受診間隔：年</a:t>
            </a:r>
            <a:r>
              <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回</a:t>
            </a:r>
            <a:endPar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en-US" altLang="ja-JP"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800"/>
              </a:spcAft>
              <a:buClrTx/>
              <a:buSzTx/>
              <a:buFontTx/>
              <a:buNone/>
              <a:tabLst/>
              <a:defRPr/>
            </a:pPr>
            <a:r>
              <a:rPr kumimoji="1" lang="en-US" altLang="ja-JP"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a:t>
            </a:r>
            <a:r>
              <a:rPr kumimoji="1" lang="ja-JP" altLang="en-US"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高危険群</a:t>
            </a:r>
            <a:r>
              <a:rPr kumimoji="1" lang="ja-JP" altLang="en-US"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には</a:t>
            </a:r>
            <a:r>
              <a:rPr kumimoji="1" lang="ja-JP" altLang="ja-JP"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喀</a:t>
            </a:r>
            <a:r>
              <a:rPr kumimoji="1" lang="ja-JP" altLang="en-US" sz="1200" b="0" i="0" u="none" strike="noStrike" kern="1200" cap="none" spc="0" normalizeH="0" baseline="0" noProof="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痰</a:t>
            </a:r>
            <a:r>
              <a:rPr kumimoji="1" lang="ja-JP" altLang="en-US" sz="1200" b="0" i="0" u="none" strike="noStrike" kern="1200" cap="none" spc="0" normalizeH="0" baseline="0" noProof="0" dirty="0">
                <a:ln>
                  <a:noFill/>
                </a:ln>
                <a:solidFill>
                  <a:srgbClr val="404040"/>
                </a:solidFill>
                <a:effectLst/>
                <a:uLnTx/>
                <a:uFillTx/>
                <a:latin typeface="ＭＳ Ｐゴシック" panose="020B0600070205080204" pitchFamily="50" charset="-128"/>
                <a:ea typeface="メイリオ" panose="020B0604030504040204" pitchFamily="50" charset="-128"/>
                <a:cs typeface="メイリオ" panose="020B0604030504040204" pitchFamily="50" charset="-128"/>
              </a:rPr>
              <a:t>細胞診も併用できます。</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algn="l" defTabSz="914400">
              <a:buNone/>
              <a:defRPr kumimoji="1" sz="1400" b="0"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endParaRPr kumimoji="1" lang="ja-JP" altLang="en-US" sz="1400" b="0" i="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a:extLst>
              <a:ext uri="{FF2B5EF4-FFF2-40B4-BE49-F238E27FC236}">
                <a16:creationId xmlns:a16="http://schemas.microsoft.com/office/drawing/2014/main" id="{A6EE21AF-F26A-4DD0-AAF5-9C0616AF3714}"/>
              </a:ext>
            </a:extLst>
          </p:cNvPr>
          <p:cNvSpPr/>
          <p:nvPr/>
        </p:nvSpPr>
        <p:spPr>
          <a:xfrm>
            <a:off x="814908" y="6352953"/>
            <a:ext cx="7386215" cy="253916"/>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000" b="0" i="0" u="none" strike="noStrike" kern="1200" cap="none" spc="0" normalizeH="0" baseline="0" noProof="0" dirty="0">
                <a:ln>
                  <a:noFill/>
                </a:ln>
                <a:solidFill>
                  <a:srgbClr val="000000"/>
                </a:solidFill>
                <a:effectLst/>
                <a:uLnTx/>
                <a:uFillTx/>
                <a:latin typeface="MS UI Gothic" panose="020B0600070205080204" pitchFamily="50" charset="-128"/>
                <a:ea typeface="ＭＳ ゴシック" panose="020B0609070205080204" pitchFamily="49" charset="-128"/>
                <a:cs typeface="MS UI Gothic" panose="020B0600070205080204" pitchFamily="50" charset="-128"/>
              </a:rPr>
              <a:t>https://www.mhlw.go.jp/file/06-Seisakujouhou-10900000-Kenkoukyoku/0000059992.pdf</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45F3E2F1-CC63-4A2B-A2F1-9EEE2BEEF6A0}"/>
              </a:ext>
            </a:extLst>
          </p:cNvPr>
          <p:cNvSpPr txBox="1"/>
          <p:nvPr/>
        </p:nvSpPr>
        <p:spPr>
          <a:xfrm>
            <a:off x="1750451" y="6217625"/>
            <a:ext cx="6363034" cy="230832"/>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（厚生労働省「がん予防重点健康教育及びがん検診実施のための指針」（平成</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28</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年</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2</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月</a:t>
            </a:r>
            <a:r>
              <a:rPr kumimoji="1" lang="en-US"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4</a:t>
            </a:r>
            <a:r>
              <a:rPr kumimoji="1" lang="ja-JP" altLang="ja-JP" sz="900" b="0" i="0" u="none" strike="noStrike" kern="1200" cap="none" spc="0" normalizeH="0" baseline="0" noProof="0" dirty="0">
                <a:ln>
                  <a:noFill/>
                </a:ln>
                <a:solidFill>
                  <a:srgbClr val="595959"/>
                </a:solidFill>
                <a:effectLst/>
                <a:uLnTx/>
                <a:uFillTx/>
                <a:latin typeface="游明朝" panose="02020400000000000000" pitchFamily="18" charset="-128"/>
                <a:ea typeface="メイリオ" panose="020B0604030504040204" pitchFamily="50" charset="-128"/>
                <a:cs typeface="Arial" panose="020B0604020202020204" pitchFamily="34" charset="0"/>
              </a:rPr>
              <a:t>日更新）を基に作成）</a:t>
            </a:r>
            <a:endParaRPr kumimoji="0" lang="ja-JP"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247511094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56899" y="2420888"/>
            <a:ext cx="8424936" cy="2123658"/>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792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がんはどのように</a:t>
            </a:r>
            <a:br>
              <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治すのだろう</a:t>
            </a:r>
          </a:p>
        </p:txBody>
      </p:sp>
    </p:spTree>
    <p:extLst>
      <p:ext uri="{BB962C8B-B14F-4D97-AF65-F5344CB8AC3E}">
        <p14:creationId xmlns:p14="http://schemas.microsoft.com/office/powerpoint/2010/main" val="260005772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0EF69DC-B420-4C1E-91F0-751C65929D2A}"/>
              </a:ext>
            </a:extLst>
          </p:cNvPr>
          <p:cNvGrpSpPr/>
          <p:nvPr/>
        </p:nvGrpSpPr>
        <p:grpSpPr>
          <a:xfrm>
            <a:off x="1979712" y="1196752"/>
            <a:ext cx="4795019" cy="4208583"/>
            <a:chOff x="2124829" y="1148735"/>
            <a:chExt cx="4795019" cy="4208583"/>
          </a:xfrm>
        </p:grpSpPr>
        <p:sp>
          <p:nvSpPr>
            <p:cNvPr id="16" name="円/楕円 15"/>
            <p:cNvSpPr/>
            <p:nvPr/>
          </p:nvSpPr>
          <p:spPr>
            <a:xfrm>
              <a:off x="3232121" y="1148735"/>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stStyle>
            <a:p>
              <a:pPr algn="just"/>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手術療法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7" name="円/楕円 16"/>
            <p:cNvSpPr/>
            <p:nvPr/>
          </p:nvSpPr>
          <p:spPr>
            <a:xfrm>
              <a:off x="2124829" y="2681317"/>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放射線</a:t>
              </a:r>
              <a:endPar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療法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4" name="グループ化 3"/>
            <p:cNvGrpSpPr/>
            <p:nvPr/>
          </p:nvGrpSpPr>
          <p:grpSpPr>
            <a:xfrm>
              <a:off x="4208120" y="2725341"/>
              <a:ext cx="2711728" cy="2631977"/>
              <a:chOff x="4603431" y="2624638"/>
              <a:chExt cx="2711728" cy="2631977"/>
            </a:xfrm>
          </p:grpSpPr>
          <p:sp>
            <p:nvSpPr>
              <p:cNvPr id="18" name="円/楕円 17"/>
              <p:cNvSpPr/>
              <p:nvPr/>
            </p:nvSpPr>
            <p:spPr>
              <a:xfrm>
                <a:off x="4603431" y="2624638"/>
                <a:ext cx="2711728" cy="2631977"/>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468000" rIns="0" rtlCol="0" anchor="ctr"/>
              <a:lstStyle>
                <a:defPPr>
                  <a:defRPr lang="ja-JP"/>
                </a:defPPr>
              </a:lstStyle>
              <a:p>
                <a:pPr algn="ctr"/>
                <a:r>
                  <a:rPr kumimoji="1" lang="ja-JP" altLang="en-US" sz="3200" b="1" dirty="0">
                    <a:solidFill>
                      <a:schemeClr val="tx1">
                        <a:lumMod val="75000"/>
                        <a:lumOff val="25000"/>
                      </a:schemeClr>
                    </a:solidFill>
                    <a:latin typeface="メイリオ" panose="020B0604030504040204" pitchFamily="50" charset="-128"/>
                    <a:ea typeface="メイリオ" panose="020B0604030504040204" pitchFamily="50" charset="-128"/>
                  </a:rPr>
                  <a:t>薬物</a:t>
                </a: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療法</a:t>
                </a:r>
                <a:endParaRPr lang="en-US" altLang="ja-JP" sz="3200" b="1" dirty="0">
                  <a:solidFill>
                    <a:srgbClr val="FF0000"/>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en-US" altLang="ja-JP" sz="4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 name="正方形/長方形 2"/>
              <p:cNvSpPr/>
              <p:nvPr/>
            </p:nvSpPr>
            <p:spPr>
              <a:xfrm>
                <a:off x="4640951" y="3940627"/>
                <a:ext cx="2441695" cy="769441"/>
              </a:xfrm>
              <a:prstGeom prst="rect">
                <a:avLst/>
              </a:prstGeom>
            </p:spPr>
            <p:txBody>
              <a:bodyPr wrap="square">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（抗がん剤など</a:t>
                </a:r>
              </a:p>
              <a:p>
                <a:pPr marL="0" algn="ctr" defTabSz="914400">
                  <a:buNone/>
                  <a:defRPr kumimoji="1" sz="1800" b="0" i="0" normalizeH="0" noProof="0">
                    <a:uLnTx/>
                    <a:uFillTx/>
                    <a:latin typeface="+mn-lt"/>
                    <a:ea typeface="+mn-ea"/>
                    <a:cs typeface="+mn-cs"/>
                  </a:defRPr>
                </a:pPr>
                <a:r>
                  <a:rPr kumimoji="1" lang="ja-JP" altLang="en-US" sz="2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の薬）</a:t>
                </a:r>
              </a:p>
            </p:txBody>
          </p:sp>
        </p:grpSp>
      </p:grpSp>
      <p:sp>
        <p:nvSpPr>
          <p:cNvPr id="10" name="テキスト ボックス 9"/>
          <p:cNvSpPr txBox="1"/>
          <p:nvPr/>
        </p:nvSpPr>
        <p:spPr>
          <a:xfrm>
            <a:off x="2203095" y="182712"/>
            <a:ext cx="4744212" cy="76944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がんの治療法</a:t>
            </a:r>
          </a:p>
        </p:txBody>
      </p:sp>
      <p:sp>
        <p:nvSpPr>
          <p:cNvPr id="23" name="テキスト ボックス 22"/>
          <p:cNvSpPr txBox="1"/>
          <p:nvPr/>
        </p:nvSpPr>
        <p:spPr>
          <a:xfrm>
            <a:off x="119718" y="5024806"/>
            <a:ext cx="8904024" cy="1833194"/>
          </a:xfrm>
          <a:prstGeom prst="rect">
            <a:avLst/>
          </a:prstGeom>
          <a:noFill/>
        </p:spPr>
        <p:txBody>
          <a:bodyPr wrap="square" rtlCol="0">
            <a:spAutoFit/>
          </a:bodyPr>
          <a:lstStyle>
            <a:defPPr>
              <a:defRPr lang="ja-JP"/>
            </a:defPPr>
            <a:lvl1pPr marL="538163" indent="-538163"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●がんの種類や状態などにより選ぶ。</a:t>
            </a:r>
            <a:endParaRPr lang="en-US" altLang="ja-JP" spc="-100" dirty="0">
              <a:solidFill>
                <a:schemeClr val="tx1"/>
              </a:solidFill>
              <a:highlight>
                <a:srgbClr val="FFFF00"/>
              </a:highlight>
            </a:endParaRPr>
          </a:p>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●いくつかの治療法を組み合わせる</a:t>
            </a:r>
          </a:p>
          <a:p>
            <a:pPr marL="538163" indent="-538163" algn="l" defTabSz="914400">
              <a:lnSpc>
                <a:spcPts val="4500"/>
              </a:lnSpc>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000" b="1" i="0" spc="-100" normalizeH="0" noProof="0" dirty="0">
                <a:solidFill>
                  <a:srgbClr val="404040"/>
                </a:solidFill>
                <a:uLnTx/>
                <a:uFillTx/>
                <a:latin typeface="メイリオ" panose="020B0604030504040204" pitchFamily="50" charset="-128"/>
                <a:ea typeface="メイリオ" panose="020B0604030504040204" pitchFamily="50" charset="-128"/>
                <a:cs typeface="メイリオ" panose="020B0604030504040204" pitchFamily="50" charset="-128"/>
              </a:rPr>
              <a:t>　こともある。</a:t>
            </a:r>
            <a:endParaRPr kumimoji="1" lang="ja-JP" altLang="en-US" sz="4000" b="1" i="0" spc="-10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1097266" y="1126159"/>
            <a:ext cx="6948929" cy="824351"/>
          </a:xfrm>
          <a:prstGeom prst="roundRect">
            <a:avLst/>
          </a:prstGeom>
          <a:solidFill>
            <a:srgbClr val="0070C0">
              <a:alpha val="90000"/>
            </a:srgbClr>
          </a:solidFill>
        </p:spPr>
        <p:txBody>
          <a:bodyPr wrap="square" tIns="180000" rtlCol="0" anchor="ctr" anchorCtr="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800" b="1" i="0" normalizeH="0" noProof="0" dirty="0">
                <a:solidFill>
                  <a:schemeClr val="bg1"/>
                </a:solidFill>
                <a:uLnTx/>
                <a:uFillTx/>
                <a:latin typeface="メイリオ" panose="020B0604030504040204" pitchFamily="50" charset="-128"/>
                <a:ea typeface="メイリオ" panose="020B0604030504040204" pitchFamily="50" charset="-128"/>
              </a:rPr>
              <a:t>治療法は主に三つ</a:t>
            </a:r>
            <a:endParaRPr kumimoji="1" lang="ja-JP" altLang="en-US" sz="4800" b="1" dirty="0">
              <a:solidFill>
                <a:schemeClr val="bg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383119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nodeType="clickPar">
                      <p:stCondLst>
                        <p:cond delay="indefinite"/>
                        <p:cond evt="onBegin" delay="0">
                          <p:tn val="7"/>
                        </p:cond>
                      </p:stCondLst>
                      <p:childTnLst>
                        <p:par>
                          <p:cTn id="9" fill="hold" nodeType="after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randombar(horizontal)">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円/楕円 27"/>
          <p:cNvSpPr/>
          <p:nvPr/>
        </p:nvSpPr>
        <p:spPr>
          <a:xfrm>
            <a:off x="694584" y="4010862"/>
            <a:ext cx="2599387" cy="2088340"/>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十分な</a:t>
            </a:r>
            <a:endParaRPr lang="en-US" altLang="ja-JP" sz="36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説明</a:t>
            </a:r>
          </a:p>
        </p:txBody>
      </p:sp>
      <p:sp>
        <p:nvSpPr>
          <p:cNvPr id="44" name="テキスト ボックス 43"/>
          <p:cNvSpPr txBox="1"/>
          <p:nvPr/>
        </p:nvSpPr>
        <p:spPr>
          <a:xfrm>
            <a:off x="0" y="182250"/>
            <a:ext cx="9144000" cy="754053"/>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300" b="1" i="0" spc="-15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治療法を決めるとき大切なこと</a:t>
            </a:r>
            <a:endParaRPr kumimoji="1" lang="ja-JP" altLang="en-US" sz="4300" b="1" spc="-15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18" name="円/楕円 17"/>
          <p:cNvSpPr/>
          <p:nvPr/>
        </p:nvSpPr>
        <p:spPr>
          <a:xfrm>
            <a:off x="3338939" y="2308112"/>
            <a:ext cx="2481346" cy="184096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16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7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相 談</a:t>
            </a:r>
          </a:p>
        </p:txBody>
      </p:sp>
      <p:sp>
        <p:nvSpPr>
          <p:cNvPr id="21" name="円/楕円 20"/>
          <p:cNvSpPr/>
          <p:nvPr/>
        </p:nvSpPr>
        <p:spPr>
          <a:xfrm>
            <a:off x="1213123" y="2445419"/>
            <a:ext cx="2794620" cy="2179158"/>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tIns="25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患者の価値観</a:t>
            </a:r>
          </a:p>
        </p:txBody>
      </p:sp>
      <p:sp>
        <p:nvSpPr>
          <p:cNvPr id="24" name="円/楕円 23"/>
          <p:cNvSpPr/>
          <p:nvPr/>
        </p:nvSpPr>
        <p:spPr>
          <a:xfrm>
            <a:off x="5179585" y="2445419"/>
            <a:ext cx="2873362" cy="2240559"/>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252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希望する生き方</a:t>
            </a:r>
          </a:p>
        </p:txBody>
      </p:sp>
      <p:sp>
        <p:nvSpPr>
          <p:cNvPr id="40" name="円/楕円 39"/>
          <p:cNvSpPr/>
          <p:nvPr/>
        </p:nvSpPr>
        <p:spPr>
          <a:xfrm>
            <a:off x="5935352" y="4115004"/>
            <a:ext cx="2615429" cy="2039431"/>
          </a:xfrm>
          <a:prstGeom prst="ellipse">
            <a:avLst/>
          </a:prstGeom>
          <a:solidFill>
            <a:srgbClr val="81C9FF">
              <a:alpha val="46667"/>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lIns="0" tIns="360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説明の</a:t>
            </a:r>
            <a:endParaRPr lang="en-US" altLang="ja-JP" sz="36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理解</a:t>
            </a:r>
          </a:p>
        </p:txBody>
      </p:sp>
      <p:sp>
        <p:nvSpPr>
          <p:cNvPr id="2" name="正方形/長方形 1"/>
          <p:cNvSpPr/>
          <p:nvPr/>
        </p:nvSpPr>
        <p:spPr>
          <a:xfrm>
            <a:off x="1013411" y="1207217"/>
            <a:ext cx="7272807" cy="1384995"/>
          </a:xfrm>
          <a:prstGeom prst="rect">
            <a:avLst/>
          </a:prstGeom>
        </p:spPr>
        <p:txBody>
          <a:bodyPr wrap="square">
            <a:spAutoFit/>
          </a:bodyPr>
          <a:lstStyle>
            <a:defPPr>
              <a:defRPr lang="ja-JP"/>
            </a:defPPr>
          </a:lstStyle>
          <a:p>
            <a:pPr marL="0" algn="just" defTabSz="914400">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自分の病</a:t>
            </a:r>
            <a:r>
              <a:rPr kumimoji="1" lang="ja-JP" altLang="en-US" sz="2800" b="1" i="0" spc="-6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気・</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検</a:t>
            </a:r>
            <a:r>
              <a:rPr kumimoji="1" lang="ja-JP" altLang="en-US" sz="2800" b="1" i="0" spc="-6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査・</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治療などについて十分な</a:t>
            </a:r>
            <a:br>
              <a:rPr kumimoji="1" lang="en-US" altLang="ja-JP"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説明を受</a:t>
            </a:r>
            <a:r>
              <a:rPr kumimoji="1" lang="ja-JP" altLang="en-US" sz="2800" b="1" i="0" spc="-3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け</a:t>
            </a:r>
            <a:r>
              <a:rPr kumimoji="1" lang="ja-JP" altLang="en-US" sz="2800" b="1" i="0" spc="-80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a:t>
            </a: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理解した上でどのような医療を</a:t>
            </a:r>
          </a:p>
          <a:p>
            <a:pPr marL="0" defTabSz="914400">
              <a:buNone/>
              <a:defRPr kumimoji="1" sz="1800" b="0" i="0" normalizeH="0" noProof="0">
                <a:uLnTx/>
                <a:uFillTx/>
                <a:latin typeface="+mn-lt"/>
                <a:ea typeface="+mn-ea"/>
                <a:cs typeface="+mn-cs"/>
              </a:defRPr>
            </a:pPr>
            <a:r>
              <a:rPr kumimoji="1" lang="ja-JP" altLang="en-US" sz="2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受けるか選択する。</a:t>
            </a:r>
            <a:endParaRPr kumimoji="1" lang="ja-JP" altLang="en-US" sz="2800" b="1" i="0" normalizeH="0" noProof="0" dirty="0">
              <a:highlight>
                <a:srgbClr val="FFFF00"/>
              </a:highlight>
              <a:uLnTx/>
              <a:uFillTx/>
              <a:latin typeface="メイリオ" panose="020B0604030504040204" pitchFamily="50" charset="-128"/>
              <a:ea typeface="メイリオ" panose="020B0604030504040204" pitchFamily="50" charset="-128"/>
            </a:endParaRPr>
          </a:p>
        </p:txBody>
      </p:sp>
      <p:pic>
        <p:nvPicPr>
          <p:cNvPr id="7170" name="Picture 2" descr="C:\Users\nakamura\Desktop\ill-2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42377" y="3562477"/>
            <a:ext cx="3433147" cy="2652591"/>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494123" y="5765794"/>
            <a:ext cx="8077827" cy="84095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216000" rtlCol="0" anchor="ctr" anchorCtr="0">
            <a:noAutofit/>
          </a:bodyPr>
          <a:lstStyle>
            <a:defPPr>
              <a:defRPr lang="ja-JP"/>
            </a:defPPr>
            <a:lvl1pPr marL="0" algn="ctr" defTabSz="914400" rtl="0" eaLnBrk="1" latinLnBrk="0" hangingPunct="1">
              <a:defRPr kumimoji="1" sz="4800" b="1" kern="1200">
                <a:solidFill>
                  <a:srgbClr val="0070C0"/>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marL="0" algn="ctr" defTabSz="914400">
              <a:buNone/>
              <a:defRPr kumimoji="1" sz="48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4400" b="1" i="0" normalizeH="0" noProof="0">
                <a:solidFill>
                  <a:srgbClr val="0070C0"/>
                </a:solidFill>
                <a:uLnTx/>
                <a:uFillTx/>
                <a:latin typeface="メイリオ" panose="020B0604030504040204" pitchFamily="50" charset="-128"/>
                <a:ea typeface="メイリオ" panose="020B0604030504040204" pitchFamily="50" charset="-128"/>
                <a:cs typeface="メイリオ" panose="020B0604030504040204" pitchFamily="50" charset="-128"/>
              </a:rPr>
              <a:t>インフォームド・コンセント</a:t>
            </a:r>
            <a:endParaRPr lang="en-US" altLang="ja-JP" sz="4400"/>
          </a:p>
        </p:txBody>
      </p:sp>
    </p:spTree>
    <p:extLst>
      <p:ext uri="{BB962C8B-B14F-4D97-AF65-F5344CB8AC3E}">
        <p14:creationId xmlns:p14="http://schemas.microsoft.com/office/powerpoint/2010/main" val="39545724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par>
                    <p:cTn id="24" fill="hold" nodeType="clickPar">
                      <p:stCondLst>
                        <p:cond delay="indefinite"/>
                      </p:stCondLst>
                      <p:childTnLst>
                        <p:par>
                          <p:cTn id="25" fill="hold" nodeType="afterGroup">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8" grpId="0" animBg="1"/>
      <p:bldP spid="21" grpId="0" animBg="1"/>
      <p:bldP spid="24" grpId="0" animBg="1"/>
      <p:bldP spid="40" grpId="0" animBg="1"/>
      <p:bldP spid="2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774590" y="1916993"/>
            <a:ext cx="7609678" cy="965510"/>
          </a:xfrm>
          <a:prstGeom prst="roundRect">
            <a:avLst>
              <a:gd name="adj" fmla="val 14464"/>
            </a:avLst>
          </a:prstGeom>
          <a:solidFill>
            <a:srgbClr val="E1FEFF">
              <a:alpha val="90000"/>
            </a:srgbClr>
          </a:solidFill>
          <a:ln w="76200">
            <a:solidFill>
              <a:srgbClr val="0070C0"/>
            </a:solidFill>
          </a:ln>
          <a:effectLst>
            <a:outerShdw blurRad="50800" dist="38100" dir="2700000" algn="tl" rotWithShape="0">
              <a:prstClr val="black">
                <a:alpha val="40000"/>
              </a:prstClr>
            </a:outerShdw>
          </a:effectLst>
        </p:spPr>
        <p:txBody>
          <a:bodyPr wrap="square" tIns="180000" rtlCol="0" anchor="ctr" anchorCtr="0">
            <a:noAutofit/>
          </a:bodyPr>
          <a:lstStyle>
            <a:defPPr>
              <a:defRPr lang="ja-JP"/>
            </a:defPPr>
            <a:lvl1pPr marL="0" algn="ctr" defTabSz="914400" rtl="0" eaLnBrk="1" latinLnBrk="0" hangingPunct="1">
              <a:defRPr kumimoji="1" sz="4400" b="1" kern="1200">
                <a:solidFill>
                  <a:schemeClr val="bg1"/>
                </a:solidFill>
                <a:effectLst>
                  <a:outerShdw blurRad="38100" dist="38100" dir="2700000" algn="tl">
                    <a:srgbClr val="000000">
                      <a:alpha val="43137"/>
                    </a:srgbClr>
                  </a:outerShdw>
                </a:effectLst>
                <a:latin typeface="+mn-ea"/>
                <a:ea typeface="+mn-ea"/>
                <a:cs typeface="メイリオ" panose="020B0604030504040204" pitchFamily="50" charset="-128"/>
              </a:defRPr>
            </a:lvl1pPr>
          </a:lstStyle>
          <a:p>
            <a:pPr marL="0" algn="ctr" defTabSz="914400">
              <a:buNone/>
              <a:defRPr kumimoji="1" sz="4400" b="1" i="0" normalizeH="0" noProof="0">
                <a:solidFill>
                  <a:srgbClr val="FFFFFF"/>
                </a:solidFill>
                <a:uLnTx/>
                <a:uFillTx/>
                <a:latin typeface="+mn-ea"/>
                <a:ea typeface="+mn-ea"/>
                <a:cs typeface="メイリオ" panose="020B0604030504040204" pitchFamily="50" charset="-128"/>
              </a:defRPr>
            </a:pPr>
            <a:r>
              <a:rPr kumimoji="1" lang="ja-JP" altLang="en-US" sz="4800" b="1" i="0" normalizeH="0" noProof="0">
                <a:solidFill>
                  <a:srgbClr val="0070C0"/>
                </a:solidFill>
                <a:effectLst/>
                <a:uLnTx/>
                <a:uFillTx/>
                <a:latin typeface="メイリオ" panose="020B0604030504040204" pitchFamily="50" charset="-128"/>
                <a:ea typeface="メイリオ" panose="020B0604030504040204" pitchFamily="50" charset="-128"/>
              </a:rPr>
              <a:t>セカンド・オピニオン</a:t>
            </a:r>
            <a:endParaRPr lang="en-US" altLang="ja-JP" sz="4800">
              <a:solidFill>
                <a:srgbClr val="0070C0"/>
              </a:solidFill>
              <a:effectLst/>
              <a:latin typeface="メイリオ" panose="020B0604030504040204" pitchFamily="50" charset="-128"/>
              <a:ea typeface="メイリオ" panose="020B0604030504040204" pitchFamily="50" charset="-128"/>
            </a:endParaRPr>
          </a:p>
        </p:txBody>
      </p:sp>
      <p:sp>
        <p:nvSpPr>
          <p:cNvPr id="24" name="テキスト ボックス 23"/>
          <p:cNvSpPr txBox="1"/>
          <p:nvPr/>
        </p:nvSpPr>
        <p:spPr>
          <a:xfrm>
            <a:off x="742903" y="168298"/>
            <a:ext cx="7789537" cy="1446550"/>
          </a:xfrm>
          <a:prstGeom prst="rect">
            <a:avLst/>
          </a:prstGeom>
          <a:noFill/>
        </p:spPr>
        <p:txBody>
          <a:bodyPr wrap="square" rtlCol="0">
            <a:spAutoFit/>
          </a:bodyPr>
          <a:lstStyle>
            <a:defPPr>
              <a:defRPr lang="ja-JP"/>
            </a:defPPr>
            <a:lvl1pPr marL="0" algn="ctr" defTabSz="914400" rtl="0" eaLnBrk="1" latinLnBrk="0" hangingPunct="1">
              <a:defRPr kumimoji="1" sz="4400" b="1" kern="1200" spc="-15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pPr marL="0" algn="ctr" defTabSz="914400">
              <a:buNone/>
              <a:defRPr kumimoji="1" sz="4400" b="1" i="0" spc="-15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spc="-150" normalizeH="0" noProof="0">
                <a:solidFill>
                  <a:srgbClr val="FFFFFF"/>
                </a:solidFill>
                <a:uLnTx/>
                <a:uFillTx/>
                <a:latin typeface="メイリオ" panose="020B0604030504040204" pitchFamily="50" charset="-128"/>
                <a:ea typeface="メイリオ" panose="020B0604030504040204" pitchFamily="50" charset="-128"/>
                <a:cs typeface="+mn-cs"/>
              </a:rPr>
              <a:t>治療方針は</a:t>
            </a:r>
            <a:endParaRPr lang="en-US" altLang="ja-JP"/>
          </a:p>
          <a:p>
            <a:pPr marL="0" algn="ctr" defTabSz="914400">
              <a:buNone/>
              <a:defRPr kumimoji="1" sz="4400" b="1" i="0" spc="-15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4400" b="1" i="0" spc="-150" normalizeH="0" noProof="0">
                <a:solidFill>
                  <a:srgbClr val="FFFFFF"/>
                </a:solidFill>
                <a:uLnTx/>
                <a:uFillTx/>
                <a:latin typeface="メイリオ" panose="020B0604030504040204" pitchFamily="50" charset="-128"/>
                <a:ea typeface="メイリオ" panose="020B0604030504040204" pitchFamily="50" charset="-128"/>
                <a:cs typeface="+mn-cs"/>
              </a:rPr>
              <a:t>医師によって異なることがある</a:t>
            </a:r>
          </a:p>
        </p:txBody>
      </p:sp>
      <p:sp>
        <p:nvSpPr>
          <p:cNvPr id="11" name="テキスト ボックス 10"/>
          <p:cNvSpPr txBox="1"/>
          <p:nvPr/>
        </p:nvSpPr>
        <p:spPr>
          <a:xfrm>
            <a:off x="4579429" y="3610959"/>
            <a:ext cx="4363128" cy="1323439"/>
          </a:xfrm>
          <a:prstGeom prst="rect">
            <a:avLst/>
          </a:prstGeom>
          <a:noFill/>
        </p:spPr>
        <p:txBody>
          <a:bodyPr wrap="square" rtlCol="0">
            <a:spAutoFit/>
          </a:bodyPr>
          <a:lstStyle>
            <a:defPPr>
              <a:defRPr lang="ja-JP"/>
            </a:defPPr>
            <a:lvl1pPr marL="0" algn="l" defTabSz="914400" rtl="0" eaLnBrk="1" latinLnBrk="0" hangingPunct="1">
              <a:defRPr kumimoji="1" sz="4000" b="1" kern="1200">
                <a:solidFill>
                  <a:schemeClr val="tx1">
                    <a:lumMod val="75000"/>
                    <a:lumOff val="25000"/>
                  </a:schemeClr>
                </a:solidFill>
                <a:latin typeface="メイリオ" panose="020B0604030504040204" pitchFamily="50" charset="-128"/>
                <a:ea typeface="メイリオ" panose="020B0604030504040204" pitchFamily="50" charset="-128"/>
                <a:cs typeface="+mn-cs"/>
              </a:defRPr>
            </a:lvl1pPr>
          </a:lstStyle>
          <a:p>
            <a:pPr marL="0" algn="ctr" defTabSz="914400">
              <a:buNone/>
              <a:defRPr kumimoji="1" sz="4000" b="1" i="0" normalizeH="0" noProof="0">
                <a:solidFill>
                  <a:srgbClr val="404040"/>
                </a:solidFill>
                <a:uLnTx/>
                <a:uFillTx/>
                <a:latin typeface="メイリオ" panose="020B0604030504040204" pitchFamily="50" charset="-128"/>
                <a:ea typeface="メイリオ" panose="020B0604030504040204" pitchFamily="50" charset="-128"/>
                <a:cs typeface="+mn-cs"/>
              </a:defRPr>
            </a:pPr>
            <a:r>
              <a:rPr kumimoji="1" lang="ja-JP" altLang="en-US" sz="4000" b="1" i="0" normalizeH="0" noProof="0" dirty="0">
                <a:solidFill>
                  <a:srgbClr val="404040"/>
                </a:solidFill>
                <a:uLnTx/>
                <a:uFillTx/>
                <a:latin typeface="メイリオ" panose="020B0604030504040204" pitchFamily="50" charset="-128"/>
                <a:ea typeface="メイリオ" panose="020B0604030504040204" pitchFamily="50" charset="-128"/>
                <a:cs typeface="+mn-cs"/>
              </a:rPr>
              <a:t>別の医師の意見を聞いてもよいこと。</a:t>
            </a:r>
            <a:endParaRPr kumimoji="1" lang="ja-JP" altLang="en-US" sz="40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mn-cs"/>
            </a:endParaRPr>
          </a:p>
        </p:txBody>
      </p:sp>
      <p:sp>
        <p:nvSpPr>
          <p:cNvPr id="15" name="テキスト ボックス 14"/>
          <p:cNvSpPr txBox="1"/>
          <p:nvPr/>
        </p:nvSpPr>
        <p:spPr>
          <a:xfrm>
            <a:off x="525264" y="5030569"/>
            <a:ext cx="8093471" cy="1486647"/>
          </a:xfrm>
          <a:prstGeom prst="roundRect">
            <a:avLst>
              <a:gd name="adj" fmla="val 15760"/>
            </a:avLst>
          </a:prstGeom>
          <a:solidFill>
            <a:srgbClr val="FF9900"/>
          </a:solidFill>
        </p:spPr>
        <p:txBody>
          <a:bodyPr wrap="square" tIns="108000" bIns="0" rtlCol="0">
            <a:spAutoFit/>
          </a:bodyPr>
          <a:lstStyle>
            <a:defPPr>
              <a:defRPr lang="ja-JP"/>
            </a:defPPr>
          </a:lstStyle>
          <a:p>
            <a:pPr marL="0" algn="ctr" defTabSz="914400">
              <a:lnSpc>
                <a:spcPts val="4800"/>
              </a:lnSpc>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治療法を理解し</a:t>
            </a:r>
            <a:endParaRPr lang="en-US" altLang="ja-JP"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marL="0" algn="ctr" defTabSz="914400">
              <a:lnSpc>
                <a:spcPts val="4800"/>
              </a:lnSpc>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自分で選ぶという意識が大切</a:t>
            </a:r>
            <a:endParaRPr kumimoji="1" lang="ja-JP" altLang="en-US" sz="4400" b="1">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pic>
        <p:nvPicPr>
          <p:cNvPr id="9218" name="Picture 2" descr="C:\Users\nakamura\Desktop\ill-23.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92510" y="2891895"/>
            <a:ext cx="3836260" cy="2228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76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65270" y="2095500"/>
            <a:ext cx="2356878" cy="766654"/>
          </a:xfrm>
          <a:prstGeom prst="rect">
            <a:avLst/>
          </a:prstGeom>
        </p:spPr>
      </p:pic>
      <p:sp>
        <p:nvSpPr>
          <p:cNvPr id="20" name="テキスト ボックス 19"/>
          <p:cNvSpPr txBox="1"/>
          <p:nvPr/>
        </p:nvSpPr>
        <p:spPr>
          <a:xfrm>
            <a:off x="5880443" y="1124744"/>
            <a:ext cx="1902903" cy="95410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2800" b="1" i="0" normalizeH="0" noProof="0">
                <a:solidFill>
                  <a:schemeClr val="tx1">
                    <a:lumMod val="75000"/>
                    <a:lumOff val="25000"/>
                  </a:schemeClr>
                </a:solidFill>
                <a:uLnTx/>
                <a:uFillTx/>
                <a:latin typeface="+mn-lt"/>
                <a:ea typeface="+mn-ea"/>
                <a:cs typeface="+mn-cs"/>
              </a:rPr>
              <a:t>変異した細胞</a:t>
            </a:r>
            <a:endParaRPr lang="en-US" altLang="ja-JP" sz="2800">
              <a:solidFill>
                <a:schemeClr val="tx1">
                  <a:lumMod val="75000"/>
                  <a:lumOff val="25000"/>
                </a:schemeClr>
              </a:solidFill>
            </a:endParaRPr>
          </a:p>
        </p:txBody>
      </p:sp>
      <p:cxnSp>
        <p:nvCxnSpPr>
          <p:cNvPr id="22" name="直線コネクタ 21"/>
          <p:cNvCxnSpPr/>
          <p:nvPr/>
        </p:nvCxnSpPr>
        <p:spPr>
          <a:xfrm flipH="1">
            <a:off x="5038834" y="1511089"/>
            <a:ext cx="1032204" cy="567762"/>
          </a:xfrm>
          <a:prstGeom prst="line">
            <a:avLst/>
          </a:prstGeom>
          <a:noFill/>
          <a:ln w="76200" cap="sq">
            <a:solidFill>
              <a:srgbClr val="FF0000"/>
            </a:solidFill>
            <a:bevel/>
          </a:ln>
        </p:spPr>
        <p:style>
          <a:lnRef idx="2">
            <a:schemeClr val="accent3"/>
          </a:lnRef>
          <a:fillRef idx="1">
            <a:schemeClr val="lt1"/>
          </a:fillRef>
          <a:effectRef idx="0">
            <a:schemeClr val="accent3"/>
          </a:effectRef>
          <a:fontRef idx="minor">
            <a:schemeClr val="dk1"/>
          </a:fontRef>
        </p:style>
      </p:cxnSp>
      <p:grpSp>
        <p:nvGrpSpPr>
          <p:cNvPr id="4" name="グループ化 3"/>
          <p:cNvGrpSpPr/>
          <p:nvPr/>
        </p:nvGrpSpPr>
        <p:grpSpPr>
          <a:xfrm>
            <a:off x="5200432" y="2868494"/>
            <a:ext cx="1735701" cy="1874352"/>
            <a:chOff x="5200432" y="2868494"/>
            <a:chExt cx="1735701" cy="1874352"/>
          </a:xfrm>
        </p:grpSpPr>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rcRect r="33725"/>
            <a:stretch>
              <a:fillRect/>
            </a:stretch>
          </p:blipFill>
          <p:spPr>
            <a:xfrm>
              <a:off x="5373373" y="3956871"/>
              <a:ext cx="1562760" cy="767019"/>
            </a:xfrm>
            <a:prstGeom prst="rect">
              <a:avLst/>
            </a:prstGeom>
          </p:spPr>
        </p:pic>
        <p:sp>
          <p:nvSpPr>
            <p:cNvPr id="19" name="角丸四角形 18"/>
            <p:cNvSpPr/>
            <p:nvPr/>
          </p:nvSpPr>
          <p:spPr>
            <a:xfrm>
              <a:off x="6011498" y="3949667"/>
              <a:ext cx="286510" cy="793179"/>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下矢印 22"/>
            <p:cNvSpPr/>
            <p:nvPr/>
          </p:nvSpPr>
          <p:spPr>
            <a:xfrm rot="18967676" flipH="1">
              <a:off x="5200432" y="2868494"/>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24" name="角丸四角形吹き出し 23"/>
          <p:cNvSpPr/>
          <p:nvPr/>
        </p:nvSpPr>
        <p:spPr>
          <a:xfrm>
            <a:off x="6395752" y="2355454"/>
            <a:ext cx="1770602" cy="1096078"/>
          </a:xfrm>
          <a:prstGeom prst="wedgeRoundRectCallout">
            <a:avLst>
              <a:gd name="adj1" fmla="val -54776"/>
              <a:gd name="adj2" fmla="val 85200"/>
              <a:gd name="adj3" fmla="val 16667"/>
            </a:avLst>
          </a:prstGeom>
          <a:solidFill>
            <a:schemeClr val="bg1"/>
          </a:solidFill>
          <a:ln w="57150">
            <a:solidFill>
              <a:srgbClr val="0070C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0070C0"/>
                </a:solidFill>
                <a:uLnTx/>
                <a:uFillTx/>
                <a:latin typeface="メイリオ" panose="020B0604030504040204" pitchFamily="50" charset="-128"/>
                <a:cs typeface="メイリオ" panose="020B0604030504040204" pitchFamily="50" charset="-128"/>
              </a:rPr>
              <a:t>排除</a:t>
            </a:r>
          </a:p>
        </p:txBody>
      </p:sp>
      <p:grpSp>
        <p:nvGrpSpPr>
          <p:cNvPr id="2" name="グループ化 1"/>
          <p:cNvGrpSpPr/>
          <p:nvPr/>
        </p:nvGrpSpPr>
        <p:grpSpPr>
          <a:xfrm>
            <a:off x="1646084" y="3190856"/>
            <a:ext cx="2618207" cy="1615088"/>
            <a:chOff x="1646084" y="3190856"/>
            <a:chExt cx="2618207" cy="1615088"/>
          </a:xfrm>
        </p:grpSpPr>
        <p:pic>
          <p:nvPicPr>
            <p:cNvPr id="30" name="図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46084" y="3981683"/>
              <a:ext cx="2340000" cy="761164"/>
            </a:xfrm>
            <a:prstGeom prst="rect">
              <a:avLst/>
            </a:prstGeom>
          </p:spPr>
        </p:pic>
        <p:sp>
          <p:nvSpPr>
            <p:cNvPr id="36" name="角丸四角形 35"/>
            <p:cNvSpPr/>
            <p:nvPr/>
          </p:nvSpPr>
          <p:spPr>
            <a:xfrm>
              <a:off x="2321224" y="3916010"/>
              <a:ext cx="955376" cy="889934"/>
            </a:xfrm>
            <a:prstGeom prst="roundRect">
              <a:avLst>
                <a:gd name="adj" fmla="val 26333"/>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8" name="下矢印 27"/>
            <p:cNvSpPr/>
            <p:nvPr/>
          </p:nvSpPr>
          <p:spPr>
            <a:xfrm rot="2700000" flipH="1">
              <a:off x="3420575" y="2868493"/>
              <a:ext cx="521353" cy="1166079"/>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16" name="テキスト ボックス 15"/>
          <p:cNvSpPr txBox="1"/>
          <p:nvPr/>
        </p:nvSpPr>
        <p:spPr>
          <a:xfrm>
            <a:off x="431540" y="208696"/>
            <a:ext cx="8280919" cy="692497"/>
          </a:xfrm>
          <a:prstGeom prst="rect">
            <a:avLst/>
          </a:prstGeom>
          <a:noFill/>
          <a:effectLst/>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900" b="1" i="0" normalizeH="0" noProof="0">
                <a:solidFill>
                  <a:schemeClr val="bg1"/>
                </a:solidFill>
                <a:effectLst>
                  <a:outerShdw blurRad="38100" dist="38100" dir="2700000" algn="tl">
                    <a:srgbClr val="000000">
                      <a:alpha val="43137"/>
                    </a:srgbClr>
                  </a:outerShdw>
                </a:effectLst>
                <a:uLnTx/>
                <a:uFillTx/>
                <a:latin typeface="+mn-lt"/>
                <a:ea typeface="+mn-ea"/>
                <a:cs typeface="+mn-cs"/>
              </a:rPr>
              <a:t>変異した細胞はどうなるのだろうか</a:t>
            </a:r>
          </a:p>
        </p:txBody>
      </p:sp>
      <p:sp>
        <p:nvSpPr>
          <p:cNvPr id="31" name="角丸四角形吹き出し 30"/>
          <p:cNvSpPr/>
          <p:nvPr/>
        </p:nvSpPr>
        <p:spPr>
          <a:xfrm>
            <a:off x="683568" y="1913721"/>
            <a:ext cx="2409269" cy="1515774"/>
          </a:xfrm>
          <a:prstGeom prst="wedgeRoundRectCallout">
            <a:avLst>
              <a:gd name="adj1" fmla="val 40815"/>
              <a:gd name="adj2" fmla="val 77917"/>
              <a:gd name="adj3" fmla="val 16667"/>
            </a:avLst>
          </a:prstGeom>
          <a:solidFill>
            <a:schemeClr val="bg1"/>
          </a:solidFill>
          <a:ln w="57150">
            <a:solidFill>
              <a:srgbClr val="FF9900"/>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正常に</a:t>
            </a:r>
            <a:endParaRPr lang="en-US" altLang="ja-JP" sz="4000" b="1">
              <a:solidFill>
                <a:srgbClr val="FF9900"/>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4000" b="1" i="0" normalizeH="0" noProof="0">
                <a:solidFill>
                  <a:srgbClr val="FF9900"/>
                </a:solidFill>
                <a:uLnTx/>
                <a:uFillTx/>
                <a:latin typeface="メイリオ" panose="020B0604030504040204" pitchFamily="50" charset="-128"/>
                <a:ea typeface="メイリオ" panose="020B0604030504040204" pitchFamily="50" charset="-128"/>
                <a:cs typeface="メイリオ" panose="020B0604030504040204" pitchFamily="50" charset="-128"/>
              </a:rPr>
              <a:t>修復</a:t>
            </a:r>
          </a:p>
        </p:txBody>
      </p:sp>
      <p:sp>
        <p:nvSpPr>
          <p:cNvPr id="18" name="テキスト ボックス 17"/>
          <p:cNvSpPr txBox="1"/>
          <p:nvPr/>
        </p:nvSpPr>
        <p:spPr>
          <a:xfrm>
            <a:off x="683568" y="5085184"/>
            <a:ext cx="7846912" cy="142603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lnSpc>
                <a:spcPts val="5200"/>
              </a:lnSpc>
              <a:buNone/>
              <a:defRPr kumimoji="1" sz="4400" b="1" i="0" normalizeH="0" noProof="0">
                <a:uLnTx/>
                <a:uFillTx/>
                <a:latin typeface="+mn-lt"/>
                <a:ea typeface="+mn-ea"/>
                <a:cs typeface="+mn-cs"/>
              </a:defRPr>
            </a:pPr>
            <a:r>
              <a:rPr kumimoji="1" lang="ja-JP" altLang="en-US" sz="4400" b="1" i="0" normalizeH="0" noProof="0">
                <a:solidFill>
                  <a:schemeClr val="tx1">
                    <a:lumMod val="75000"/>
                    <a:lumOff val="25000"/>
                  </a:schemeClr>
                </a:solidFill>
                <a:uLnTx/>
                <a:uFillTx/>
                <a:latin typeface="+mn-lt"/>
                <a:ea typeface="+mn-ea"/>
                <a:cs typeface="+mn-cs"/>
              </a:rPr>
              <a:t>修復や排除により</a:t>
            </a:r>
            <a:endParaRPr lang="en-US" altLang="ja-JP">
              <a:solidFill>
                <a:schemeClr val="tx1">
                  <a:lumMod val="75000"/>
                  <a:lumOff val="25000"/>
                </a:schemeClr>
              </a:solidFill>
            </a:endParaRPr>
          </a:p>
          <a:p>
            <a:pPr marL="0" algn="ctr" defTabSz="914400">
              <a:lnSpc>
                <a:spcPts val="5200"/>
              </a:lnSpc>
              <a:buNone/>
              <a:defRPr kumimoji="1" sz="4400" b="1" i="0" normalizeH="0" noProof="0">
                <a:uLnTx/>
                <a:uFillTx/>
                <a:latin typeface="+mn-lt"/>
                <a:ea typeface="+mn-ea"/>
                <a:cs typeface="+mn-cs"/>
              </a:defRPr>
            </a:pPr>
            <a:r>
              <a:rPr kumimoji="1" lang="ja-JP" altLang="en-US" sz="4400" b="1" i="0" normalizeH="0" noProof="0">
                <a:solidFill>
                  <a:schemeClr val="tx1">
                    <a:lumMod val="75000"/>
                    <a:lumOff val="25000"/>
                  </a:schemeClr>
                </a:solidFill>
                <a:uLnTx/>
                <a:uFillTx/>
                <a:latin typeface="+mn-lt"/>
                <a:ea typeface="+mn-ea"/>
                <a:cs typeface="+mn-cs"/>
              </a:rPr>
              <a:t>正常に保たれるしくみがある</a:t>
            </a:r>
            <a:endParaRPr lang="en-US" altLang="ja-JP">
              <a:solidFill>
                <a:schemeClr val="tx1">
                  <a:lumMod val="75000"/>
                  <a:lumOff val="25000"/>
                </a:schemeClr>
              </a:solidFill>
            </a:endParaRPr>
          </a:p>
        </p:txBody>
      </p:sp>
      <p:sp>
        <p:nvSpPr>
          <p:cNvPr id="25" name="角丸四角形 24"/>
          <p:cNvSpPr/>
          <p:nvPr/>
        </p:nvSpPr>
        <p:spPr>
          <a:xfrm>
            <a:off x="4066260" y="2066020"/>
            <a:ext cx="972574" cy="858924"/>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Tree>
    <p:extLst>
      <p:ext uri="{BB962C8B-B14F-4D97-AF65-F5344CB8AC3E}">
        <p14:creationId xmlns:p14="http://schemas.microsoft.com/office/powerpoint/2010/main" val="25639357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down)">
                                      <p:cBhvr>
                                        <p:cTn id="11" dur="500"/>
                                        <p:tgtEl>
                                          <p:spTgt spid="31"/>
                                        </p:tgtEl>
                                      </p:cBhvr>
                                    </p:animEffect>
                                  </p:childTnLst>
                                </p:cTn>
                              </p:par>
                            </p:childTnLst>
                          </p:cTn>
                        </p:par>
                      </p:childTnLst>
                    </p:cTn>
                  </p:par>
                  <p:par>
                    <p:cTn id="12" fill="hold" nodeType="clickPar">
                      <p:stCondLst>
                        <p:cond delay="indefinite"/>
                      </p:stCondLst>
                      <p:childTnLst>
                        <p:par>
                          <p:cTn id="13" fill="hold" nodeType="after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500"/>
                                        <p:tgtEl>
                                          <p:spTgt spid="4"/>
                                        </p:tgtEl>
                                      </p:cBhvr>
                                    </p:animEffect>
                                  </p:childTnLst>
                                </p:cTn>
                              </p:par>
                            </p:childTnLst>
                          </p:cTn>
                        </p:par>
                        <p:par>
                          <p:cTn id="17" fill="hold" nodeType="afterGroup">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childTnLst>
                          </p:cTn>
                        </p:par>
                      </p:childTnLst>
                    </p:cTn>
                  </p:par>
                  <p:par>
                    <p:cTn id="21" fill="hold" nodeType="clickPar">
                      <p:stCondLst>
                        <p:cond delay="indefinite"/>
                      </p:stCondLst>
                      <p:childTnLst>
                        <p:par>
                          <p:cTn id="22" fill="hold" nodeType="after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randombar(horizontal)">
                                      <p:cBhvr>
                                        <p:cTn id="2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1" grpId="0" animBg="1"/>
      <p:bldP spid="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504906" y="2275986"/>
            <a:ext cx="6667495" cy="830997"/>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治療法は主に三つある。</a:t>
            </a:r>
            <a:endParaRPr kumimoji="1"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1526847" y="3668635"/>
            <a:ext cx="7077601" cy="2308324"/>
          </a:xfrm>
          <a:prstGeom prst="rect">
            <a:avLst/>
          </a:prstGeom>
          <a:noFill/>
        </p:spPr>
        <p:txBody>
          <a:bodyPr wrap="square"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治療法を理解し、自分で</a:t>
            </a:r>
            <a:endParaRPr lang="en-US" altLang="ja-JP" sz="48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l" defTabSz="914400">
              <a:buNone/>
              <a:defRPr kumimoji="1" sz="1800" b="0" i="0" normalizeH="0" noProof="0">
                <a:uLnTx/>
                <a:uFillTx/>
                <a:latin typeface="+mn-lt"/>
                <a:ea typeface="+mn-ea"/>
                <a:cs typeface="+mn-cs"/>
              </a:defRPr>
            </a:pPr>
            <a:r>
              <a:rPr kumimoji="1" lang="ja-JP" altLang="en-US" sz="48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選ぶという意識が大切である。</a:t>
            </a:r>
            <a:endParaRPr kumimoji="1" lang="ja-JP" altLang="en-US" sz="48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20" name="グループ化 19"/>
          <p:cNvGrpSpPr/>
          <p:nvPr/>
        </p:nvGrpSpPr>
        <p:grpSpPr>
          <a:xfrm>
            <a:off x="827584" y="2262162"/>
            <a:ext cx="803425" cy="830997"/>
            <a:chOff x="1014358" y="1798075"/>
            <a:chExt cx="803425" cy="830997"/>
          </a:xfrm>
        </p:grpSpPr>
        <p:pic>
          <p:nvPicPr>
            <p:cNvPr id="21" name="図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2" name="正方形/長方形 21"/>
            <p:cNvSpPr/>
            <p:nvPr/>
          </p:nvSpPr>
          <p:spPr>
            <a:xfrm>
              <a:off x="1014358" y="1798075"/>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grpSp>
        <p:nvGrpSpPr>
          <p:cNvPr id="23" name="グループ化 22"/>
          <p:cNvGrpSpPr/>
          <p:nvPr/>
        </p:nvGrpSpPr>
        <p:grpSpPr>
          <a:xfrm>
            <a:off x="827584" y="3645458"/>
            <a:ext cx="803425" cy="830997"/>
            <a:chOff x="1014358" y="1805732"/>
            <a:chExt cx="803425" cy="830997"/>
          </a:xfrm>
        </p:grpSpPr>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5" name="正方形/長方形 24"/>
            <p:cNvSpPr/>
            <p:nvPr/>
          </p:nvSpPr>
          <p:spPr>
            <a:xfrm>
              <a:off x="1014358" y="1805732"/>
              <a:ext cx="803425" cy="830997"/>
            </a:xfrm>
            <a:prstGeom prst="rect">
              <a:avLst/>
            </a:prstGeom>
          </p:spPr>
          <p:txBody>
            <a:bodyPr wrap="none">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4800" b="0"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a:t>
              </a:r>
              <a:endParaRPr lang="ja-JP" altLang="en-US" sz="4800">
                <a:latin typeface="メイリオ" panose="020B0604030504040204" pitchFamily="50" charset="-128"/>
                <a:ea typeface="メイリオ" panose="020B0604030504040204" pitchFamily="50" charset="-128"/>
              </a:endParaRPr>
            </a:p>
          </p:txBody>
        </p:sp>
      </p:grpSp>
      <p:cxnSp>
        <p:nvCxnSpPr>
          <p:cNvPr id="26" name="直線コネクタ 25"/>
          <p:cNvCxnSpPr/>
          <p:nvPr/>
        </p:nvCxnSpPr>
        <p:spPr>
          <a:xfrm>
            <a:off x="1038804" y="3284984"/>
            <a:ext cx="7407114"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algn="ctr" defTabSz="914400">
              <a:buNone/>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normalizeH="0" noProof="0">
                <a:solidFill>
                  <a:srgbClr val="C30D23"/>
                </a:solidFill>
                <a:uLnTx/>
                <a:uFillTx/>
                <a:latin typeface="メイリオ" panose="020B0604030504040204" pitchFamily="50" charset="-128"/>
                <a:ea typeface="メイリオ" panose="020B0604030504040204" pitchFamily="50" charset="-128"/>
                <a:cs typeface="+mn-cs"/>
              </a:rPr>
              <a:t>振り返り</a:t>
            </a:r>
          </a:p>
        </p:txBody>
      </p: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20435" y="1352121"/>
            <a:ext cx="2746634" cy="195653"/>
          </a:xfrm>
          <a:prstGeom prst="rect">
            <a:avLst/>
          </a:prstGeom>
        </p:spPr>
      </p:pic>
    </p:spTree>
    <p:extLst>
      <p:ext uri="{BB962C8B-B14F-4D97-AF65-F5344CB8AC3E}">
        <p14:creationId xmlns:p14="http://schemas.microsoft.com/office/powerpoint/2010/main" val="101845052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115616" y="1196752"/>
            <a:ext cx="6912768" cy="4452501"/>
          </a:xfrm>
          <a:prstGeom prst="rect">
            <a:avLst/>
          </a:prstGeom>
          <a:noFill/>
        </p:spPr>
        <p:txBody>
          <a:bodyPr wrap="square" rtlCol="0">
            <a:spAutoFit/>
          </a:bodyPr>
          <a:lstStyle>
            <a:defPPr>
              <a:defRPr lang="ja-JP"/>
            </a:defPPr>
            <a:lvl1pPr marL="0" algn="ctr" defTabSz="914400" rtl="0" eaLnBrk="1" latinLnBrk="0" hangingPunct="1">
              <a:defRPr kumimoji="1" sz="4000" b="1" kern="1200">
                <a:solidFill>
                  <a:schemeClr val="accent3">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ctr" defTabSz="914400" rtl="0" eaLnBrk="1" fontAlgn="auto" latinLnBrk="0" hangingPunct="1">
              <a:lnSpc>
                <a:spcPts val="850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がん治療には</a:t>
            </a:r>
            <a:br>
              <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どのような</a:t>
            </a:r>
            <a:endPar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a:p>
            <a:pPr marL="0" marR="0" lvl="0" indent="0" algn="ctr" defTabSz="914400" rtl="0" eaLnBrk="1" fontAlgn="auto" latinLnBrk="0" hangingPunct="1">
              <a:lnSpc>
                <a:spcPts val="8500"/>
              </a:lnSpc>
              <a:spcBef>
                <a:spcPts val="0"/>
              </a:spcBef>
              <a:spcAft>
                <a:spcPts val="0"/>
              </a:spcAft>
              <a:buClrTx/>
              <a:buSzTx/>
              <a:buFontTx/>
              <a:buNone/>
              <a:tabLst/>
              <a:defRPr kumimoji="1" sz="4000" b="1" i="0" normalizeH="0" noProof="0">
                <a:solidFill>
                  <a:srgbClr val="4F6228"/>
                </a:solidFill>
                <a:uLnTx/>
                <a:uFillTx/>
                <a:latin typeface="メイリオ" panose="020B0604030504040204" pitchFamily="50" charset="-128"/>
                <a:ea typeface="メイリオ" panose="020B0604030504040204" pitchFamily="50" charset="-128"/>
                <a:cs typeface="メイリオ" panose="020B0604030504040204" pitchFamily="50" charset="-128"/>
              </a:defRPr>
            </a:pP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支援が</a:t>
            </a:r>
            <a:br>
              <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必要なのだろう</a:t>
            </a:r>
            <a:endParaRPr kumimoji="1" lang="en-US" altLang="ja-JP" sz="65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635006504"/>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3" name="円/楕円 22"/>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144000" r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16" name="角丸四角形吹き出し 15"/>
          <p:cNvSpPr/>
          <p:nvPr/>
        </p:nvSpPr>
        <p:spPr>
          <a:xfrm>
            <a:off x="4108026" y="1588876"/>
            <a:ext cx="4136382"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algn="ct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吐き気でつらい。</a:t>
            </a:r>
            <a:endParaRPr kumimoji="1" lang="en-US" altLang="ja-JP"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体が痛くてつらい。</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467544" y="3604728"/>
            <a:ext cx="7200800" cy="2937126"/>
          </a:xfrm>
          <a:prstGeom prst="wedgeRoundRectCallout">
            <a:avLst>
              <a:gd name="adj1" fmla="val 54653"/>
              <a:gd name="adj2" fmla="val -10720"/>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08000" rIns="72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がんを取り除くだけでなく、</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薬で痛みをやわらげ、</a:t>
            </a:r>
            <a:endParaRPr kumimoji="1"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その人らしい生活を</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送れるようにします。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050" name="Picture 2" descr="C:\Users\nakamura\Desktop\イラスト-25.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900282" y="3366510"/>
            <a:ext cx="2196147" cy="2515000"/>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224374" y="5778040"/>
            <a:ext cx="1574321" cy="625363"/>
          </a:xfrm>
          <a:prstGeom prst="roundRect">
            <a:avLst>
              <a:gd name="adj" fmla="val 50000"/>
            </a:avLst>
          </a:prstGeom>
          <a:solidFill>
            <a:srgbClr val="FF9933"/>
          </a:solidFill>
          <a:ln w="57150">
            <a:noFill/>
          </a:ln>
        </p:spPr>
        <p:txBody>
          <a:bodyPr wrap="square"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2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医師</a:t>
            </a:r>
          </a:p>
        </p:txBody>
      </p:sp>
      <p:sp>
        <p:nvSpPr>
          <p:cNvPr id="4" name="正方形/長方形 3"/>
          <p:cNvSpPr/>
          <p:nvPr/>
        </p:nvSpPr>
        <p:spPr>
          <a:xfrm>
            <a:off x="167113" y="1366897"/>
            <a:ext cx="2132872" cy="2062103"/>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体</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400" b="1" i="0" normalizeH="0" noProof="0" dirty="0">
                <a:solidFill>
                  <a:srgbClr val="01B3B7"/>
                </a:solidFill>
                <a:uLnTx/>
                <a:uFillTx/>
                <a:latin typeface="メイリオ" panose="020B0604030504040204" pitchFamily="50" charset="-128"/>
                <a:ea typeface="メイリオ" panose="020B0604030504040204" pitchFamily="50" charset="-128"/>
              </a:rPr>
              <a:t>の痛み・</a:t>
            </a:r>
            <a:endParaRPr kumimoji="1" lang="en-US" altLang="ja-JP" sz="2400" b="1" i="0" normalizeH="0" noProof="0" dirty="0">
              <a:solidFill>
                <a:srgbClr val="01B3B7"/>
              </a:solidFill>
              <a:uLnTx/>
              <a:uFillTx/>
              <a:latin typeface="メイリオ" panose="020B0604030504040204" pitchFamily="50" charset="-128"/>
              <a:ea typeface="メイリオ" panose="020B0604030504040204" pitchFamily="50" charset="-128"/>
            </a:endParaRPr>
          </a:p>
          <a:p>
            <a:pPr algn="ctr"/>
            <a:r>
              <a:rPr kumimoji="1" lang="ja-JP" altLang="en-US" sz="2400" b="1" dirty="0">
                <a:solidFill>
                  <a:srgbClr val="01B3B7"/>
                </a:solidFill>
                <a:latin typeface="メイリオ" panose="020B0604030504040204" pitchFamily="50" charset="-128"/>
                <a:ea typeface="メイリオ" panose="020B0604030504040204" pitchFamily="50" charset="-128"/>
              </a:rPr>
              <a:t>つらさ</a:t>
            </a:r>
            <a:endParaRPr lang="ja-JP" altLang="ja-JP" sz="7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buNone/>
              <a:defRPr kumimoji="1" sz="1800" b="0" i="0" normalizeH="0" noProof="0">
                <a:uLnTx/>
                <a:uFillTx/>
                <a:latin typeface="+mn-lt"/>
                <a:ea typeface="+mn-ea"/>
                <a:cs typeface="+mn-cs"/>
              </a:defRPr>
            </a:pPr>
            <a:endParaRPr kumimoji="1" lang="ja-JP" altLang="en-US" sz="3200" b="1" i="0" normalizeH="0" noProof="0" dirty="0">
              <a:solidFill>
                <a:srgbClr val="FF0000"/>
              </a:solidFill>
              <a:uLnTx/>
              <a:uFillTx/>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077943"/>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18" name="角丸四角形 17"/>
          <p:cNvSpPr/>
          <p:nvPr/>
        </p:nvSpPr>
        <p:spPr>
          <a:xfrm>
            <a:off x="1043607" y="1248918"/>
            <a:ext cx="7712571"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25" name="円/楕円 24"/>
          <p:cNvSpPr/>
          <p:nvPr/>
        </p:nvSpPr>
        <p:spPr>
          <a:xfrm>
            <a:off x="323528" y="124891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pic>
        <p:nvPicPr>
          <p:cNvPr id="14" name="Picture 2" descr="C:\Users\nakamura\Desktop\イラスト-24.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4828" y="1260793"/>
            <a:ext cx="1626460" cy="1862759"/>
          </a:xfrm>
          <a:prstGeom prst="rect">
            <a:avLst/>
          </a:prstGeom>
          <a:noFill/>
          <a:extLst>
            <a:ext uri="{909E8E84-426E-40DD-AFC4-6F175D3DCCD1}">
              <a14:hiddenFill xmlns:a14="http://schemas.microsoft.com/office/drawing/2010/main">
                <a:solidFill>
                  <a:srgbClr val="FFFFFF"/>
                </a:solidFill>
              </a14:hiddenFill>
            </a:ext>
          </a:extLst>
        </p:spPr>
      </p:pic>
      <p:sp>
        <p:nvSpPr>
          <p:cNvPr id="15" name="角丸四角形吹き出し 14"/>
          <p:cNvSpPr/>
          <p:nvPr/>
        </p:nvSpPr>
        <p:spPr>
          <a:xfrm>
            <a:off x="535416" y="3310484"/>
            <a:ext cx="6124816" cy="2781057"/>
          </a:xfrm>
          <a:prstGeom prst="wedgeRoundRectCallout">
            <a:avLst>
              <a:gd name="adj1" fmla="val 59599"/>
              <a:gd name="adj2" fmla="val -4866"/>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08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患者さんの不安に耳を</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かたむけ、何が心配な</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のかを考えるお手伝い</a:t>
            </a:r>
            <a:endParaRPr kumimoji="1" lang="en-US" altLang="ja-JP"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endParaRPr>
          </a:p>
          <a:p>
            <a:pPr>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をします。</a:t>
            </a:r>
            <a:endParaRPr lang="en-US" altLang="ja-JP" sz="40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29.pn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660232" y="3444508"/>
            <a:ext cx="2267886" cy="2597374"/>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6664266" y="5449264"/>
            <a:ext cx="2263852" cy="991898"/>
          </a:xfrm>
          <a:prstGeom prst="roundRect">
            <a:avLst>
              <a:gd name="adj" fmla="val 50000"/>
            </a:avLst>
          </a:prstGeom>
          <a:solidFill>
            <a:srgbClr val="FF9933"/>
          </a:solidFill>
          <a:ln w="57150">
            <a:noFill/>
          </a:ln>
        </p:spPr>
        <p:txBody>
          <a:bodyPr wrap="square" tIns="0" bIns="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心理カウン</a:t>
            </a:r>
            <a:br>
              <a:rPr kumimoji="1" lang="en-US" altLang="ja-JP"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セラー</a:t>
            </a:r>
          </a:p>
        </p:txBody>
      </p:sp>
      <p:sp>
        <p:nvSpPr>
          <p:cNvPr id="11" name="正方形/長方形 10"/>
          <p:cNvSpPr/>
          <p:nvPr/>
        </p:nvSpPr>
        <p:spPr>
          <a:xfrm>
            <a:off x="167113" y="1472767"/>
            <a:ext cx="2132872" cy="1261884"/>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角丸四角形吹き出し 11"/>
          <p:cNvSpPr/>
          <p:nvPr/>
        </p:nvSpPr>
        <p:spPr>
          <a:xfrm>
            <a:off x="4108026" y="1588876"/>
            <a:ext cx="3992367"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　将来のことが</a:t>
            </a:r>
            <a:endParaRPr lang="en-US" altLang="ja-JP" sz="3200" b="1" dirty="0">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不安で眠れない。</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53710562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1015897" y="1138078"/>
            <a:ext cx="7845657" cy="1941864"/>
          </a:xfrm>
          <a:prstGeom prst="roundRect">
            <a:avLst/>
          </a:prstGeom>
          <a:solidFill>
            <a:srgbClr val="D5FEFF"/>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a:p>
        </p:txBody>
      </p:sp>
      <p:sp>
        <p:nvSpPr>
          <p:cNvPr id="16" name="テキスト ボックス 15"/>
          <p:cNvSpPr txBox="1"/>
          <p:nvPr/>
        </p:nvSpPr>
        <p:spPr>
          <a:xfrm>
            <a:off x="467544" y="213000"/>
            <a:ext cx="8208912" cy="769441"/>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400" b="1" i="0" normalizeH="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rPr>
              <a:t>がん治療に必要な支援</a:t>
            </a:r>
          </a:p>
        </p:txBody>
      </p:sp>
      <p:sp>
        <p:nvSpPr>
          <p:cNvPr id="26" name="角丸四角形吹き出し 25"/>
          <p:cNvSpPr/>
          <p:nvPr/>
        </p:nvSpPr>
        <p:spPr>
          <a:xfrm>
            <a:off x="424111" y="3147200"/>
            <a:ext cx="6126833" cy="2812600"/>
          </a:xfrm>
          <a:prstGeom prst="wedgeRoundRectCallout">
            <a:avLst>
              <a:gd name="adj1" fmla="val 60072"/>
              <a:gd name="adj2" fmla="val -9193"/>
              <a:gd name="adj3" fmla="val 16667"/>
            </a:avLst>
          </a:prstGeom>
          <a:solidFill>
            <a:srgbClr val="FEEF98"/>
          </a:solidFill>
          <a:ln w="57150">
            <a:noFill/>
          </a:ln>
        </p:spPr>
        <p:style>
          <a:lnRef idx="2">
            <a:schemeClr val="accent3"/>
          </a:lnRef>
          <a:fillRef idx="1">
            <a:schemeClr val="lt1"/>
          </a:fillRef>
          <a:effectRef idx="0">
            <a:schemeClr val="accent3"/>
          </a:effectRef>
          <a:fontRef idx="minor">
            <a:schemeClr val="dk1"/>
          </a:fontRef>
        </p:style>
        <p:txBody>
          <a:bodyPr lIns="108000" tIns="144000" r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生活面や医療費などの</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相談にのり</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公的支援につなぐなどの</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a:p>
            <a:pPr marL="0" algn="l"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40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お手伝いをします。</a:t>
            </a:r>
            <a:endParaRPr lang="en-US" altLang="ja-JP" sz="4000" b="1">
              <a:solidFill>
                <a:schemeClr val="tx1">
                  <a:lumMod val="75000"/>
                  <a:lumOff val="2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2" descr="C:\Users\nakamura\Desktop\イラスト-30.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629670" y="3208898"/>
            <a:ext cx="2135794" cy="2446092"/>
          </a:xfrm>
          <a:prstGeom prst="rect">
            <a:avLst/>
          </a:prstGeom>
          <a:noFill/>
          <a:extLst>
            <a:ext uri="{909E8E84-426E-40DD-AFC4-6F175D3DCCD1}">
              <a14:hiddenFill xmlns:a14="http://schemas.microsoft.com/office/drawing/2010/main">
                <a:solidFill>
                  <a:srgbClr val="FFFFFF"/>
                </a:solidFill>
              </a14:hiddenFill>
            </a:ext>
          </a:extLst>
        </p:spPr>
      </p:pic>
      <p:sp>
        <p:nvSpPr>
          <p:cNvPr id="29" name="テキスト ボックス 28"/>
          <p:cNvSpPr txBox="1"/>
          <p:nvPr/>
        </p:nvSpPr>
        <p:spPr>
          <a:xfrm>
            <a:off x="6478160" y="5506182"/>
            <a:ext cx="2411104" cy="991898"/>
          </a:xfrm>
          <a:prstGeom prst="roundRect">
            <a:avLst>
              <a:gd name="adj" fmla="val 50000"/>
            </a:avLst>
          </a:prstGeom>
          <a:solidFill>
            <a:srgbClr val="FF9933"/>
          </a:solidFill>
          <a:ln w="57150">
            <a:noFill/>
          </a:ln>
        </p:spPr>
        <p:txBody>
          <a:bodyPr wrap="square" tIns="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ソーシャル</a:t>
            </a:r>
            <a:endParaRPr kumimoji="1" lang="en-US" altLang="ja-JP"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p>
            <a:pPr marL="0" algn="ctr" defTabSz="914400">
              <a:buNone/>
              <a:defRPr kumimoji="1" sz="1800" b="0" i="0" normalizeH="0" noProof="0">
                <a:uLnTx/>
                <a:uFillTx/>
                <a:latin typeface="+mn-lt"/>
                <a:ea typeface="+mn-ea"/>
                <a:cs typeface="+mn-cs"/>
              </a:defRPr>
            </a:pPr>
            <a:r>
              <a:rPr kumimoji="1" lang="ja-JP" altLang="en-US" sz="2800" b="1" i="0" normalizeH="0" noProof="0">
                <a:solidFill>
                  <a:schemeClr val="bg1"/>
                </a:solidFill>
                <a:uLnTx/>
                <a:uFillTx/>
                <a:latin typeface="メイリオ" panose="020B0604030504040204" pitchFamily="50" charset="-128"/>
                <a:ea typeface="メイリオ" panose="020B0604030504040204" pitchFamily="50" charset="-128"/>
                <a:cs typeface="メイリオ" panose="020B0604030504040204" pitchFamily="50" charset="-128"/>
              </a:rPr>
              <a:t>ワーカー</a:t>
            </a:r>
            <a:endParaRPr kumimoji="1" lang="ja-JP" altLang="en-US" sz="28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1" name="Picture 2" descr="C:\Users\nakamura\Desktop\illust_170215-01.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42286" y="1010960"/>
            <a:ext cx="2146238" cy="2163184"/>
          </a:xfrm>
          <a:prstGeom prst="rect">
            <a:avLst/>
          </a:prstGeom>
          <a:noFill/>
          <a:extLst>
            <a:ext uri="{909E8E84-426E-40DD-AFC4-6F175D3DCCD1}">
              <a14:hiddenFill xmlns:a14="http://schemas.microsoft.com/office/drawing/2010/main">
                <a:solidFill>
                  <a:srgbClr val="FFFFFF"/>
                </a:solidFill>
              </a14:hiddenFill>
            </a:ext>
          </a:extLst>
        </p:spPr>
      </p:pic>
      <p:sp>
        <p:nvSpPr>
          <p:cNvPr id="12" name="円/楕円 11"/>
          <p:cNvSpPr/>
          <p:nvPr/>
        </p:nvSpPr>
        <p:spPr>
          <a:xfrm>
            <a:off x="295818" y="1138078"/>
            <a:ext cx="1820042" cy="1820042"/>
          </a:xfrm>
          <a:prstGeom prst="ellipse">
            <a:avLst/>
          </a:prstGeom>
          <a:solidFill>
            <a:srgbClr val="FFFFEB"/>
          </a:solidFill>
          <a:ln w="57150">
            <a:solidFill>
              <a:srgbClr val="01B3B7"/>
            </a:solidFill>
          </a:ln>
          <a:effectLst>
            <a:outerShdw blurRad="50800" dist="38100" dir="2700000" algn="tl" rotWithShape="0">
              <a:prstClr val="black">
                <a:alpha val="40000"/>
              </a:prstClr>
            </a:outerShdw>
          </a:effectLst>
        </p:spPr>
        <p:style>
          <a:lnRef idx="2">
            <a:schemeClr val="accent3">
              <a:shade val="50000"/>
            </a:schemeClr>
          </a:lnRef>
          <a:fillRef idx="1">
            <a:schemeClr val="accent3"/>
          </a:fillRef>
          <a:effectRef idx="0">
            <a:schemeClr val="accent3"/>
          </a:effectRef>
          <a:fontRef idx="minor">
            <a:schemeClr val="lt1"/>
          </a:fontRef>
        </p:style>
        <p:txBody>
          <a:bodyPr lIns="0" tIns="252000" rIns="0" bIns="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endParaRPr lang="ja-JP" altLang="en-US" sz="3200" b="1">
              <a:solidFill>
                <a:srgbClr val="01B3B7"/>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02616" y="1313078"/>
            <a:ext cx="2132872" cy="1800493"/>
          </a:xfrm>
          <a:prstGeom prst="rect">
            <a:avLst/>
          </a:prstGeom>
        </p:spPr>
        <p:txBody>
          <a:bodyPr>
            <a:spAutoFit/>
          </a:bodyPr>
          <a:lstStyle>
            <a:defPPr>
              <a:defRPr lang="ja-JP"/>
            </a:defPPr>
          </a:lstStyle>
          <a:p>
            <a:pPr algn="ctr"/>
            <a:r>
              <a:rPr kumimoji="1" lang="ja-JP" altLang="en-US" sz="4800" b="1" i="0" normalizeH="0" noProof="0" dirty="0">
                <a:solidFill>
                  <a:srgbClr val="01B3B7"/>
                </a:solidFill>
                <a:uLnTx/>
                <a:uFillTx/>
                <a:latin typeface="メイリオ" panose="020B0604030504040204" pitchFamily="50" charset="-128"/>
                <a:ea typeface="メイリオ" panose="020B0604030504040204" pitchFamily="50" charset="-128"/>
              </a:rPr>
              <a:t>心</a:t>
            </a:r>
            <a:br>
              <a:rPr kumimoji="1" lang="en-US" altLang="ja-JP" sz="4000" b="1" i="0" normalizeH="0" noProof="0" dirty="0">
                <a:solidFill>
                  <a:srgbClr val="01B3B7"/>
                </a:solidFill>
                <a:uLnTx/>
                <a:uFillTx/>
                <a:latin typeface="メイリオ" panose="020B0604030504040204" pitchFamily="50" charset="-128"/>
                <a:ea typeface="メイリオ" panose="020B0604030504040204" pitchFamily="50" charset="-128"/>
              </a:rPr>
            </a:br>
            <a:r>
              <a:rPr kumimoji="1" lang="ja-JP" altLang="en-US" sz="2800" b="1" i="0" normalizeH="0" noProof="0" dirty="0">
                <a:solidFill>
                  <a:srgbClr val="01B3B7"/>
                </a:solidFill>
                <a:uLnTx/>
                <a:uFillTx/>
                <a:latin typeface="メイリオ" panose="020B0604030504040204" pitchFamily="50" charset="-128"/>
                <a:ea typeface="メイリオ" panose="020B0604030504040204" pitchFamily="50" charset="-128"/>
              </a:rPr>
              <a:t>のつらさ</a:t>
            </a:r>
            <a:endParaRPr lang="ja-JP" alt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lvl="0" algn="ctr" defTabSz="914400">
              <a:lnSpc>
                <a:spcPts val="4200"/>
              </a:lnSpc>
              <a:buNone/>
              <a:defRPr kumimoji="1" sz="1800" b="0" i="0" normalizeH="0" noProof="0">
                <a:uLnTx/>
                <a:uFillTx/>
                <a:latin typeface="+mn-lt"/>
                <a:ea typeface="+mn-ea"/>
                <a:cs typeface="+mn-cs"/>
              </a:defRPr>
            </a:pPr>
            <a:endParaRPr kumimoji="1" lang="ja-JP" altLang="en-US" sz="3200" b="1" i="0" normalizeH="0" noProof="0" dirty="0">
              <a:uLnTx/>
              <a:uFillTx/>
              <a:latin typeface="メイリオ" panose="020B0604030504040204" pitchFamily="50" charset="-128"/>
              <a:ea typeface="メイリオ" panose="020B0604030504040204" pitchFamily="50" charset="-128"/>
            </a:endParaRPr>
          </a:p>
        </p:txBody>
      </p:sp>
      <p:sp>
        <p:nvSpPr>
          <p:cNvPr id="14" name="角丸四角形吹き出し 13"/>
          <p:cNvSpPr/>
          <p:nvPr/>
        </p:nvSpPr>
        <p:spPr>
          <a:xfrm>
            <a:off x="4275579" y="1478036"/>
            <a:ext cx="4233493" cy="1238611"/>
          </a:xfrm>
          <a:prstGeom prst="wedgeRoundRectCallout">
            <a:avLst>
              <a:gd name="adj1" fmla="val -57972"/>
              <a:gd name="adj2" fmla="val -9282"/>
              <a:gd name="adj3" fmla="val 16667"/>
            </a:avLst>
          </a:prstGeom>
          <a:ln w="57150">
            <a:solidFill>
              <a:srgbClr val="0070C0"/>
            </a:solidFill>
          </a:ln>
        </p:spPr>
        <p:style>
          <a:lnRef idx="2">
            <a:schemeClr val="dk1"/>
          </a:lnRef>
          <a:fillRef idx="1">
            <a:schemeClr val="lt1"/>
          </a:fillRef>
          <a:effectRef idx="0">
            <a:schemeClr val="dk1"/>
          </a:effectRef>
          <a:fontRef idx="minor">
            <a:schemeClr val="dk1"/>
          </a:fontRef>
        </p:style>
        <p:txBody>
          <a:bodyPr lIns="360000" tIns="108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alibri"/>
                <a:ea typeface="Arial" panose="020B0604020202020204" pitchFamily="34" charset="0"/>
                <a:cs typeface="Arial" panose="020B0604020202020204" pitchFamily="34" charset="0"/>
                <a:sym typeface="Wingdings"/>
              </a:defRPr>
            </a:lvl9pPr>
          </a:lstStyle>
          <a:p>
            <a:pPr marL="0" algn="ctr" defTabSz="914400">
              <a:buNone/>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32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cs typeface="メイリオ" panose="020B0604030504040204" pitchFamily="50" charset="-128"/>
              </a:rPr>
              <a:t>治療の費用が心配だ。</a:t>
            </a:r>
            <a:endParaRPr kumimoji="1" lang="ja-JP" altLang="en-US" sz="3200" b="1" i="0" normalizeH="0" noProof="0" dirty="0">
              <a:solidFill>
                <a:schemeClr val="tx1"/>
              </a:solidFill>
              <a:highlight>
                <a:srgbClr val="FFFF00"/>
              </a:highligh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035336702"/>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400869" y="198165"/>
            <a:ext cx="8228551" cy="1446550"/>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それぞれの分野の専門家が</a:t>
            </a:r>
            <a:endParaRPr kumimoji="1" lang="en-US" altLang="ja-JP"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チームで患者とその家族を支援</a:t>
            </a:r>
          </a:p>
        </p:txBody>
      </p:sp>
      <p:grpSp>
        <p:nvGrpSpPr>
          <p:cNvPr id="9" name="グループ化 8"/>
          <p:cNvGrpSpPr/>
          <p:nvPr/>
        </p:nvGrpSpPr>
        <p:grpSpPr>
          <a:xfrm>
            <a:off x="448494" y="1704395"/>
            <a:ext cx="8205569" cy="4854857"/>
            <a:chOff x="448494" y="1704395"/>
            <a:chExt cx="8205569" cy="4854857"/>
          </a:xfrm>
        </p:grpSpPr>
        <p:sp>
          <p:nvSpPr>
            <p:cNvPr id="7" name="円/楕円 6"/>
            <p:cNvSpPr/>
            <p:nvPr/>
          </p:nvSpPr>
          <p:spPr>
            <a:xfrm>
              <a:off x="2924482" y="2475462"/>
              <a:ext cx="3335224" cy="3141932"/>
            </a:xfrm>
            <a:prstGeom prst="ellipse">
              <a:avLst/>
            </a:prstGeom>
            <a:noFill/>
            <a:ln w="254000">
              <a:solidFill>
                <a:srgbClr val="FFCB97">
                  <a:alpha val="3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endParaRPr kumimoji="1" lang="ja-JP" altLang="en-US" sz="1800" b="0" i="0" u="none" strike="noStrike" kern="1200" cap="none" spc="0" normalizeH="0" baseline="0" noProof="0">
                <a:ln>
                  <a:noFill/>
                </a:ln>
                <a:solidFill>
                  <a:prstClr val="white"/>
                </a:solidFill>
                <a:effectLst/>
                <a:uLnTx/>
                <a:uFillTx/>
                <a:latin typeface="Calibri"/>
                <a:cs typeface="Arial" panose="020B0604020202020204" pitchFamily="34" charset="0"/>
              </a:endParaRPr>
            </a:p>
          </p:txBody>
        </p:sp>
        <p:sp>
          <p:nvSpPr>
            <p:cNvPr id="54" name="テキスト ボックス 53"/>
            <p:cNvSpPr txBox="1"/>
            <p:nvPr/>
          </p:nvSpPr>
          <p:spPr>
            <a:xfrm>
              <a:off x="6190084" y="4742287"/>
              <a:ext cx="2463979" cy="1567033"/>
            </a:xfrm>
            <a:prstGeom prst="ellipse">
              <a:avLst/>
            </a:prstGeom>
            <a:solidFill>
              <a:srgbClr val="FCFEBE">
                <a:alpha val="80000"/>
              </a:srgbClr>
            </a:solidFill>
            <a:ln>
              <a:noFill/>
            </a:ln>
            <a:effectLst>
              <a:softEdge rad="127000"/>
            </a:effectLst>
          </p:spPr>
          <p:txBody>
            <a:bodyPr wrap="square" tIns="14400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日常生活を取り戻す</a:t>
              </a:r>
            </a:p>
          </p:txBody>
        </p:sp>
        <p:sp>
          <p:nvSpPr>
            <p:cNvPr id="55" name="テキスト ボックス 54"/>
            <p:cNvSpPr txBox="1"/>
            <p:nvPr/>
          </p:nvSpPr>
          <p:spPr>
            <a:xfrm>
              <a:off x="448494" y="4725144"/>
              <a:ext cx="2456631" cy="1584175"/>
            </a:xfrm>
            <a:prstGeom prst="ellipse">
              <a:avLst/>
            </a:prstGeom>
            <a:solidFill>
              <a:srgbClr val="FCFEBE">
                <a:alpha val="80000"/>
              </a:srgbClr>
            </a:solidFill>
            <a:effectLst>
              <a:softEdge rad="127000"/>
            </a:effectLst>
          </p:spPr>
          <p:txBody>
            <a:bodyPr wrap="square" tIns="14400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経済面の</a:t>
              </a:r>
              <a:br>
                <a:rPr kumimoji="1" lang="en-US" altLang="ja-JP"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支援をする</a:t>
              </a:r>
            </a:p>
          </p:txBody>
        </p:sp>
        <p:sp>
          <p:nvSpPr>
            <p:cNvPr id="52" name="テキスト ボックス 51"/>
            <p:cNvSpPr txBox="1"/>
            <p:nvPr/>
          </p:nvSpPr>
          <p:spPr>
            <a:xfrm>
              <a:off x="592510" y="1787794"/>
              <a:ext cx="2283553" cy="1791650"/>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治療法の</a:t>
              </a:r>
              <a:br>
                <a:rPr kumimoji="1" lang="en-US" altLang="ja-JP"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選択を</a:t>
              </a:r>
              <a:endParaRPr kumimoji="1" lang="en-US" altLang="ja-JP"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助ける</a:t>
              </a:r>
            </a:p>
          </p:txBody>
        </p:sp>
        <p:sp>
          <p:nvSpPr>
            <p:cNvPr id="44" name="テキスト ボックス 43"/>
            <p:cNvSpPr txBox="1"/>
            <p:nvPr/>
          </p:nvSpPr>
          <p:spPr>
            <a:xfrm>
              <a:off x="6338323" y="1804716"/>
              <a:ext cx="2220512" cy="1774728"/>
            </a:xfrm>
            <a:prstGeom prst="ellipse">
              <a:avLst/>
            </a:prstGeom>
            <a:solidFill>
              <a:srgbClr val="FCFEBE">
                <a:alpha val="80000"/>
              </a:srgbClr>
            </a:solidFill>
            <a:ln>
              <a:noFill/>
            </a:ln>
            <a:effectLst>
              <a:softEdge rad="127000"/>
            </a:effectLst>
          </p:spPr>
          <p:txBody>
            <a:bodyPr wrap="square" tIns="108000" rtlCol="0" anchor="ctr" anchorCtr="0">
              <a:no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痛みを</a:t>
              </a:r>
              <a:br>
                <a:rPr kumimoji="1" lang="en-US" altLang="ja-JP"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2400" b="1" i="0" u="none" strike="noStrike" kern="1200" cap="none" spc="0" normalizeH="0" baseline="0" noProof="0">
                  <a:ln>
                    <a:noFill/>
                  </a:ln>
                  <a:solidFill>
                    <a:srgbClr val="FF860D"/>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取り除く</a:t>
              </a:r>
            </a:p>
          </p:txBody>
        </p:sp>
        <p:pic>
          <p:nvPicPr>
            <p:cNvPr id="22" name="Picture 2" descr="C:\Users\nakamura\Desktop\サタケさんイラストスライド化拡大-02.pn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20507" y="3084274"/>
              <a:ext cx="1175598" cy="930642"/>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3937408" y="3955427"/>
              <a:ext cx="1512168" cy="276999"/>
            </a:xfrm>
            <a:prstGeom prst="rect">
              <a:avLst/>
            </a:prstGeom>
            <a:noFill/>
          </p:spPr>
          <p:txBody>
            <a:bodyPr wrap="square" rtlCol="0">
              <a:spAutoFit/>
            </a:bodyPr>
            <a:lstStyle>
              <a:defPPr>
                <a:defRPr lang="ja-JP"/>
              </a:defPPr>
            </a:lstStyle>
            <a:p>
              <a:pPr marL="0" marR="0" lvl="0" indent="0" algn="ctr"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1200" b="1"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患者・その家族</a:t>
              </a:r>
            </a:p>
          </p:txBody>
        </p:sp>
        <p:pic>
          <p:nvPicPr>
            <p:cNvPr id="2058" name="Picture 10" descr="C:\Users\nakamura\Desktop\イラスト-26.pn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527154" y="2132856"/>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nakamura\Desktop\イラスト-28.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968101" y="498641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Users\nakamura\Desktop\イラスト-27.png"/>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920540" y="2178103"/>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C:\Users\nakamura\Desktop\イラスト-29.png"/>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62872" y="3530544"/>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nakamura\Desktop\イラスト-30.png"/>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08026" y="3530545"/>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nakamura\Desktop\イラスト-31.png"/>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11758" y="4977928"/>
              <a:ext cx="840793" cy="96286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nakamura\Desktop\イラスト-32.png"/>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4073199" y="4134092"/>
              <a:ext cx="1146690" cy="894419"/>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17" descr="C:\Users\nakamura\Desktop\イラスト-25.png"/>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245868" y="1704395"/>
              <a:ext cx="840793" cy="962865"/>
            </a:xfrm>
            <a:prstGeom prst="rect">
              <a:avLst/>
            </a:prstGeom>
            <a:noFill/>
            <a:extLst>
              <a:ext uri="{909E8E84-426E-40DD-AFC4-6F175D3DCCD1}">
                <a14:hiddenFill xmlns:a14="http://schemas.microsoft.com/office/drawing/2010/main">
                  <a:solidFill>
                    <a:srgbClr val="FFFFFF"/>
                  </a:solidFill>
                </a14:hiddenFill>
              </a:ext>
            </a:extLst>
          </p:spPr>
        </p:pic>
        <p:sp>
          <p:nvSpPr>
            <p:cNvPr id="27" name="角丸四角形 26"/>
            <p:cNvSpPr/>
            <p:nvPr/>
          </p:nvSpPr>
          <p:spPr>
            <a:xfrm>
              <a:off x="5345334" y="2996952"/>
              <a:ext cx="1156054"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薬剤師</a:t>
              </a:r>
            </a:p>
          </p:txBody>
        </p:sp>
        <p:sp>
          <p:nvSpPr>
            <p:cNvPr id="29" name="角丸四角形 28"/>
            <p:cNvSpPr/>
            <p:nvPr/>
          </p:nvSpPr>
          <p:spPr>
            <a:xfrm>
              <a:off x="4696966" y="5729673"/>
              <a:ext cx="1310506"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リハビリ</a:t>
              </a:r>
              <a:endParaRPr kumimoji="1" lang="en-US" altLang="ja-JP"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専門職</a:t>
              </a:r>
            </a:p>
          </p:txBody>
        </p:sp>
        <p:sp>
          <p:nvSpPr>
            <p:cNvPr id="32" name="角丸四角形 31"/>
            <p:cNvSpPr/>
            <p:nvPr/>
          </p:nvSpPr>
          <p:spPr>
            <a:xfrm>
              <a:off x="2778383" y="3000121"/>
              <a:ext cx="110086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看護師</a:t>
              </a:r>
            </a:p>
          </p:txBody>
        </p:sp>
        <p:sp>
          <p:nvSpPr>
            <p:cNvPr id="49" name="角丸四角形 48"/>
            <p:cNvSpPr/>
            <p:nvPr/>
          </p:nvSpPr>
          <p:spPr>
            <a:xfrm>
              <a:off x="4219812" y="2546986"/>
              <a:ext cx="868560" cy="483285"/>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o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医師</a:t>
              </a:r>
            </a:p>
          </p:txBody>
        </p:sp>
        <p:sp>
          <p:nvSpPr>
            <p:cNvPr id="23" name="角丸四角形 22"/>
            <p:cNvSpPr/>
            <p:nvPr/>
          </p:nvSpPr>
          <p:spPr>
            <a:xfrm>
              <a:off x="3381724" y="5729672"/>
              <a:ext cx="1099218" cy="829579"/>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nchor="ctr">
              <a:sp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栄養</a:t>
              </a:r>
              <a:endParaRPr kumimoji="1" lang="en-US" altLang="ja-JP"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管理士</a:t>
              </a:r>
            </a:p>
          </p:txBody>
        </p:sp>
        <p:sp>
          <p:nvSpPr>
            <p:cNvPr id="28" name="角丸四角形 27"/>
            <p:cNvSpPr/>
            <p:nvPr/>
          </p:nvSpPr>
          <p:spPr>
            <a:xfrm>
              <a:off x="5345038" y="4257446"/>
              <a:ext cx="1871912" cy="45500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marR="0" lvl="0" indent="0" algn="ctr" defTabSz="914400" rtl="0" eaLnBrk="1" fontAlgn="base" latinLnBrk="0" hangingPunct="1">
                <a:lnSpc>
                  <a:spcPct val="1000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カウンセラー</a:t>
              </a:r>
            </a:p>
          </p:txBody>
        </p:sp>
        <p:sp>
          <p:nvSpPr>
            <p:cNvPr id="31" name="角丸四角形 30"/>
            <p:cNvSpPr/>
            <p:nvPr/>
          </p:nvSpPr>
          <p:spPr>
            <a:xfrm>
              <a:off x="2176686" y="4254142"/>
              <a:ext cx="1523047" cy="733098"/>
            </a:xfrm>
            <a:prstGeom prst="roundRect">
              <a:avLst/>
            </a:prstGeom>
            <a:solidFill>
              <a:srgbClr val="FF9933"/>
            </a:solidFill>
            <a:ln>
              <a:noFill/>
            </a:ln>
          </p:spPr>
          <p:style>
            <a:lnRef idx="2">
              <a:schemeClr val="accent6">
                <a:shade val="50000"/>
              </a:schemeClr>
            </a:lnRef>
            <a:fillRef idx="1">
              <a:schemeClr val="accent6"/>
            </a:fillRef>
            <a:effectRef idx="0">
              <a:schemeClr val="accent6"/>
            </a:effectRef>
            <a:fontRef idx="minor">
              <a:schemeClr val="lt1"/>
            </a:fontRef>
          </p:style>
          <p:txBody>
            <a:bodyPr wrap="square" lIns="0" tIns="72000" rIns="0" bIns="0">
              <a:spAutoFit/>
            </a:bodyPr>
            <a:lstStyle>
              <a:defPPr>
                <a:defRPr lang="ja-JP"/>
              </a:defPPr>
            </a:lstStyle>
            <a:p>
              <a:pPr marL="0" marR="0" lvl="0" indent="0" algn="ctr" defTabSz="914400" rtl="0" eaLnBrk="1" fontAlgn="base" latinLnBrk="0" hangingPunct="1">
                <a:lnSpc>
                  <a:spcPts val="2300"/>
                </a:lnSpc>
                <a:spcBef>
                  <a:spcPts val="0"/>
                </a:spcBef>
                <a:spcAft>
                  <a:spcPct val="0"/>
                </a:spcAft>
                <a:buClrTx/>
                <a:buSzTx/>
                <a:buFontTx/>
                <a:buNone/>
                <a:tabLst/>
                <a:defRPr kumimoji="1" sz="1800" b="0" i="0" normalizeH="0" noProof="0">
                  <a:uLnTx/>
                  <a:uFillTx/>
                  <a:latin typeface="Calibri"/>
                  <a:ea typeface="Arial" panose="020B0604020202020204" pitchFamily="34" charset="0"/>
                  <a:cs typeface="Arial" panose="020B0604020202020204" pitchFamily="34" charset="0"/>
                </a:defRPr>
              </a:pPr>
              <a:r>
                <a:rPr kumimoji="1" lang="ja-JP" altLang="en-US" sz="2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anose="020B0604020202020204" pitchFamily="34" charset="0"/>
                </a:rPr>
                <a:t>ソーシャルワーカー</a:t>
              </a:r>
            </a:p>
          </p:txBody>
        </p:sp>
      </p:grpSp>
    </p:spTree>
    <p:extLst>
      <p:ext uri="{BB962C8B-B14F-4D97-AF65-F5344CB8AC3E}">
        <p14:creationId xmlns:p14="http://schemas.microsoft.com/office/powerpoint/2010/main" val="6079538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nodeType="afterEffect">
                                  <p:stCondLst>
                                    <p:cond delay="25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テキスト ボックス 15"/>
          <p:cNvSpPr txBox="1"/>
          <p:nvPr/>
        </p:nvSpPr>
        <p:spPr>
          <a:xfrm>
            <a:off x="1368532" y="1944319"/>
            <a:ext cx="7523948" cy="2123658"/>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15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がん患者とその家族に対して苦痛を和らげるよう支援することが大切である。</a:t>
            </a:r>
          </a:p>
        </p:txBody>
      </p:sp>
      <p:sp>
        <p:nvSpPr>
          <p:cNvPr id="11" name="テキスト ボックス 10"/>
          <p:cNvSpPr txBox="1"/>
          <p:nvPr/>
        </p:nvSpPr>
        <p:spPr>
          <a:xfrm>
            <a:off x="1368532" y="4460676"/>
            <a:ext cx="7235916" cy="2123655"/>
          </a:xfrm>
          <a:prstGeom prst="rect">
            <a:avLst/>
          </a:prstGeom>
          <a:noFill/>
        </p:spPr>
        <p:txBody>
          <a:bodyPr wrap="square" rtlCol="0">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緩和ケアは治療と並行してがんと診断されたときから</a:t>
            </a:r>
            <a:endParaRPr kumimoji="1" lang="en-US" altLang="ja-JP"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400" b="1" i="0" u="none" strike="noStrike" kern="1200" cap="none" spc="0" normalizeH="0" baseline="0" noProof="0" dirty="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行われる。</a:t>
            </a:r>
          </a:p>
        </p:txBody>
      </p:sp>
      <p:grpSp>
        <p:nvGrpSpPr>
          <p:cNvPr id="12" name="グループ化 11"/>
          <p:cNvGrpSpPr/>
          <p:nvPr/>
        </p:nvGrpSpPr>
        <p:grpSpPr>
          <a:xfrm>
            <a:off x="683568" y="1932818"/>
            <a:ext cx="803425" cy="830997"/>
            <a:chOff x="1014358" y="1805732"/>
            <a:chExt cx="803425" cy="830997"/>
          </a:xfrm>
        </p:grpSpPr>
        <p:pic>
          <p:nvPicPr>
            <p:cNvPr id="13" name="図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14" name="正方形/長方形 13"/>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pSp>
      <p:cxnSp>
        <p:nvCxnSpPr>
          <p:cNvPr id="17" name="直線コネクタ 16"/>
          <p:cNvCxnSpPr/>
          <p:nvPr/>
        </p:nvCxnSpPr>
        <p:spPr>
          <a:xfrm>
            <a:off x="894788" y="4177230"/>
            <a:ext cx="7407114" cy="0"/>
          </a:xfrm>
          <a:prstGeom prst="line">
            <a:avLst/>
          </a:prstGeom>
          <a:ln w="57150" cap="sq">
            <a:solidFill>
              <a:schemeClr val="bg1">
                <a:lumMod val="85000"/>
              </a:schemeClr>
            </a:solidFill>
            <a:prstDash val="sysDash"/>
            <a:bevel/>
          </a:ln>
        </p:spPr>
        <p:style>
          <a:lnRef idx="1">
            <a:schemeClr val="accent1"/>
          </a:lnRef>
          <a:fillRef idx="0">
            <a:schemeClr val="accent1"/>
          </a:fillRef>
          <a:effectRef idx="0">
            <a:schemeClr val="accent1"/>
          </a:effectRef>
          <a:fontRef idx="minor">
            <a:schemeClr val="tx1"/>
          </a:fontRef>
        </p:style>
      </p:cxnSp>
      <p:grpSp>
        <p:nvGrpSpPr>
          <p:cNvPr id="19" name="グループ化 18"/>
          <p:cNvGrpSpPr/>
          <p:nvPr/>
        </p:nvGrpSpPr>
        <p:grpSpPr>
          <a:xfrm>
            <a:off x="683568" y="4449711"/>
            <a:ext cx="803425" cy="830997"/>
            <a:chOff x="1014358" y="1805732"/>
            <a:chExt cx="803425" cy="830997"/>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5578" y="1857524"/>
              <a:ext cx="466102" cy="451080"/>
            </a:xfrm>
            <a:prstGeom prst="rect">
              <a:avLst/>
            </a:prstGeom>
          </p:spPr>
        </p:pic>
        <p:sp>
          <p:nvSpPr>
            <p:cNvPr id="21" name="正方形/長方形 20"/>
            <p:cNvSpPr/>
            <p:nvPr/>
          </p:nvSpPr>
          <p:spPr>
            <a:xfrm>
              <a:off x="1014358" y="1805732"/>
              <a:ext cx="803425" cy="830997"/>
            </a:xfrm>
            <a:prstGeom prst="rect">
              <a:avLst/>
            </a:prstGeom>
          </p:spPr>
          <p:txBody>
            <a:bodyPr wrap="none">
              <a:spAutoFit/>
            </a:bodyPr>
            <a:lstStyle>
              <a:defPPr>
                <a:defRPr lang="ja-JP"/>
              </a:defPPr>
            </a:lstStyle>
            <a:p>
              <a:pPr marL="0" marR="0" lvl="0" indent="0" algn="l" defTabSz="914400" rtl="0" eaLnBrk="1" fontAlgn="auto" latinLnBrk="0" hangingPunct="1">
                <a:lnSpc>
                  <a:spcPct val="100000"/>
                </a:lnSpc>
                <a:spcBef>
                  <a:spcPts val="0"/>
                </a:spcBef>
                <a:spcAft>
                  <a:spcPts val="0"/>
                </a:spcAft>
                <a:buClrTx/>
                <a:buSzTx/>
                <a:buFontTx/>
                <a:buNone/>
                <a:tabLst/>
                <a:defRPr kumimoji="1" sz="1800" b="0" i="0" normalizeH="0" noProof="0">
                  <a:uLnTx/>
                  <a:uFillTx/>
                  <a:latin typeface="+mn-lt"/>
                  <a:ea typeface="+mn-ea"/>
                  <a:cs typeface="+mn-cs"/>
                </a:defRPr>
              </a:pPr>
              <a:r>
                <a:rPr kumimoji="1" lang="ja-JP" altLang="en-US" sz="4800" b="0" i="0" u="none" strike="noStrike" kern="1200" cap="none" spc="0" normalizeH="0" baseline="0" noProof="0">
                  <a:ln>
                    <a:noFill/>
                  </a:ln>
                  <a:solidFill>
                    <a:prstClr val="black">
                      <a:lumMod val="75000"/>
                      <a:lumOff val="25000"/>
                    </a:prstClr>
                  </a:solidFill>
                  <a:effectLst/>
                  <a:uLnTx/>
                  <a:uFillTx/>
                  <a:latin typeface="メイリオ" panose="020B0604030504040204" pitchFamily="50" charset="-128"/>
                  <a:ea typeface="メイリオ" panose="020B0604030504040204" pitchFamily="50" charset="-128"/>
                  <a:cs typeface="Arial" panose="020B0604020202020204" pitchFamily="34" charset="0"/>
                </a:rPr>
                <a:t>□</a:t>
              </a:r>
              <a:endParaRPr kumimoji="1" lang="ja-JP" altLang="en-US" sz="4800" b="0" i="0" u="none" strike="noStrike" kern="1200" cap="none" spc="0" normalizeH="0" baseline="0" noProof="0">
                <a:ln>
                  <a:noFill/>
                </a:ln>
                <a:solidFill>
                  <a:prstClr val="black"/>
                </a:solidFill>
                <a:effectLst/>
                <a:uLnTx/>
                <a:uFillTx/>
                <a:latin typeface="メイリオ" panose="020B0604030504040204" pitchFamily="50" charset="-128"/>
                <a:ea typeface="メイリオ" panose="020B0604030504040204" pitchFamily="50" charset="-128"/>
                <a:cs typeface="Arial" panose="020B0604020202020204" pitchFamily="34" charset="0"/>
              </a:endParaRPr>
            </a:p>
          </p:txBody>
        </p:sp>
      </p:grpSp>
      <p:sp>
        <p:nvSpPr>
          <p:cNvPr id="15" name="テキスト ボックス 14"/>
          <p:cNvSpPr txBox="1"/>
          <p:nvPr/>
        </p:nvSpPr>
        <p:spPr>
          <a:xfrm>
            <a:off x="2712492" y="624476"/>
            <a:ext cx="3672408" cy="923330"/>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rgbClr val="669900"/>
                </a:solidFill>
                <a:latin typeface="メイリオ" panose="020B0604030504040204" pitchFamily="50" charset="-128"/>
                <a:ea typeface="メイリオ" panose="020B0604030504040204" pitchFamily="50" charset="-128"/>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kumimoji="1" sz="4800" b="1" i="0" normalizeH="0" noProof="0">
                <a:solidFill>
                  <a:srgbClr val="669900"/>
                </a:solidFill>
                <a:uLnTx/>
                <a:uFillTx/>
                <a:latin typeface="メイリオ" panose="020B0604030504040204" pitchFamily="50" charset="-128"/>
                <a:ea typeface="メイリオ" panose="020B0604030504040204" pitchFamily="50" charset="-128"/>
                <a:cs typeface="+mn-cs"/>
              </a:defRPr>
            </a:pPr>
            <a:r>
              <a:rPr kumimoji="1" lang="ja-JP" altLang="en-US" sz="5400" b="1" i="0" u="none" strike="noStrike" kern="1200" cap="none" spc="0" normalizeH="0" baseline="0" noProof="0">
                <a:ln>
                  <a:noFill/>
                </a:ln>
                <a:solidFill>
                  <a:srgbClr val="C30D23"/>
                </a:solidFill>
                <a:effectLst/>
                <a:uLnTx/>
                <a:uFillTx/>
                <a:latin typeface="メイリオ" panose="020B0604030504040204" pitchFamily="50" charset="-128"/>
                <a:ea typeface="メイリオ" panose="020B0604030504040204" pitchFamily="50" charset="-128"/>
                <a:cs typeface="Arial" panose="020B0604020202020204" pitchFamily="34" charset="0"/>
              </a:rPr>
              <a:t>振り返り</a:t>
            </a:r>
          </a:p>
        </p:txBody>
      </p:sp>
      <p:pic>
        <p:nvPicPr>
          <p:cNvPr id="18" name="図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1713" y="1358645"/>
            <a:ext cx="2724695" cy="194091"/>
          </a:xfrm>
          <a:prstGeom prst="rect">
            <a:avLst/>
          </a:prstGeom>
        </p:spPr>
      </p:pic>
    </p:spTree>
    <p:extLst>
      <p:ext uri="{BB962C8B-B14F-4D97-AF65-F5344CB8AC3E}">
        <p14:creationId xmlns:p14="http://schemas.microsoft.com/office/powerpoint/2010/main" val="923195981"/>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がんって何（カラー）">
            <a:extLst>
              <a:ext uri="{FF2B5EF4-FFF2-40B4-BE49-F238E27FC236}">
                <a16:creationId xmlns:a16="http://schemas.microsoft.com/office/drawing/2014/main" id="{181426B3-5D7B-42BD-B5E1-312E1AA1E0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598" y="1653480"/>
            <a:ext cx="7200800" cy="3518892"/>
          </a:xfrm>
          <a:prstGeom prst="rect">
            <a:avLst/>
          </a:prstGeom>
          <a:noFill/>
        </p:spPr>
      </p:pic>
      <p:sp>
        <p:nvSpPr>
          <p:cNvPr id="5" name="正方形/長方形 4">
            <a:extLst>
              <a:ext uri="{FF2B5EF4-FFF2-40B4-BE49-F238E27FC236}">
                <a16:creationId xmlns:a16="http://schemas.microsoft.com/office/drawing/2014/main" id="{FA3A8AA6-CFBF-4A64-B965-E4F18B4ACA2C}"/>
              </a:ext>
            </a:extLst>
          </p:cNvPr>
          <p:cNvSpPr/>
          <p:nvPr/>
        </p:nvSpPr>
        <p:spPr>
          <a:xfrm>
            <a:off x="1779582" y="2492896"/>
            <a:ext cx="5584831" cy="769441"/>
          </a:xfrm>
          <a:prstGeom prst="rect">
            <a:avLst/>
          </a:prstGeom>
          <a:noFill/>
        </p:spPr>
        <p:txBody>
          <a:bodyPr wrap="square" lIns="91440" tIns="45720" rIns="91440" bIns="45720">
            <a:spAutoFit/>
          </a:bodyPr>
          <a:lstStyle/>
          <a:p>
            <a:pPr algn="ctr"/>
            <a:r>
              <a:rPr lang="ja-JP" altLang="en-US" sz="4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がんについて知ろう</a:t>
            </a:r>
          </a:p>
        </p:txBody>
      </p:sp>
    </p:spTree>
    <p:extLst>
      <p:ext uri="{BB962C8B-B14F-4D97-AF65-F5344CB8AC3E}">
        <p14:creationId xmlns:p14="http://schemas.microsoft.com/office/powerpoint/2010/main" val="59322511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角丸四角形吹き出し 21"/>
          <p:cNvSpPr/>
          <p:nvPr/>
        </p:nvSpPr>
        <p:spPr>
          <a:xfrm>
            <a:off x="3504594" y="1623292"/>
            <a:ext cx="5171863" cy="941612"/>
          </a:xfrm>
          <a:prstGeom prst="wedgeRoundRectCallout">
            <a:avLst>
              <a:gd name="adj1" fmla="val -58028"/>
              <a:gd name="adj2" fmla="val 2110"/>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異常な細胞ができる</a:t>
            </a:r>
          </a:p>
        </p:txBody>
      </p:sp>
      <p:grpSp>
        <p:nvGrpSpPr>
          <p:cNvPr id="8" name="グループ化 7"/>
          <p:cNvGrpSpPr/>
          <p:nvPr/>
        </p:nvGrpSpPr>
        <p:grpSpPr>
          <a:xfrm>
            <a:off x="729313" y="2197671"/>
            <a:ext cx="2548179" cy="2253393"/>
            <a:chOff x="729313" y="2197671"/>
            <a:chExt cx="2548179" cy="2253393"/>
          </a:xfrm>
        </p:grpSpPr>
        <p:grpSp>
          <p:nvGrpSpPr>
            <p:cNvPr id="6" name="グループ化 5"/>
            <p:cNvGrpSpPr/>
            <p:nvPr/>
          </p:nvGrpSpPr>
          <p:grpSpPr>
            <a:xfrm>
              <a:off x="1366197" y="2197671"/>
              <a:ext cx="1268891" cy="1060930"/>
              <a:chOff x="1366197" y="2197671"/>
              <a:chExt cx="1268891" cy="1060930"/>
            </a:xfrm>
          </p:grpSpPr>
          <p:pic>
            <p:nvPicPr>
              <p:cNvPr id="20" name="図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6197" y="2636384"/>
                <a:ext cx="1268891" cy="622217"/>
              </a:xfrm>
              <a:prstGeom prst="rect">
                <a:avLst/>
              </a:prstGeom>
            </p:spPr>
          </p:pic>
          <p:sp>
            <p:nvSpPr>
              <p:cNvPr id="34" name="下矢印 33"/>
              <p:cNvSpPr/>
              <p:nvPr/>
            </p:nvSpPr>
            <p:spPr>
              <a:xfrm>
                <a:off x="1795112" y="2197671"/>
                <a:ext cx="411062" cy="415917"/>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nvGrpSpPr>
            <p:cNvPr id="7" name="グループ化 6"/>
            <p:cNvGrpSpPr/>
            <p:nvPr/>
          </p:nvGrpSpPr>
          <p:grpSpPr>
            <a:xfrm>
              <a:off x="729313" y="3340309"/>
              <a:ext cx="2548179" cy="1110755"/>
              <a:chOff x="729313" y="3340309"/>
              <a:chExt cx="2548179" cy="1110755"/>
            </a:xfrm>
          </p:grpSpPr>
          <p:pic>
            <p:nvPicPr>
              <p:cNvPr id="29" name="図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313" y="3830284"/>
                <a:ext cx="2548179" cy="620780"/>
              </a:xfrm>
              <a:prstGeom prst="rect">
                <a:avLst/>
              </a:prstGeom>
            </p:spPr>
          </p:pic>
          <p:sp>
            <p:nvSpPr>
              <p:cNvPr id="36" name="下矢印 35"/>
              <p:cNvSpPr/>
              <p:nvPr/>
            </p:nvSpPr>
            <p:spPr>
              <a:xfrm>
                <a:off x="1795112" y="3340309"/>
                <a:ext cx="411062" cy="43280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grpSp>
      <p:sp>
        <p:nvSpPr>
          <p:cNvPr id="31" name="テキスト ボックス 30"/>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修復のしくみが働かないとき</a:t>
            </a:r>
          </a:p>
        </p:txBody>
      </p:sp>
      <p:pic>
        <p:nvPicPr>
          <p:cNvPr id="19" name="図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773" y="1226232"/>
            <a:ext cx="2356878" cy="766654"/>
          </a:xfrm>
          <a:prstGeom prst="rect">
            <a:avLst/>
          </a:prstGeom>
        </p:spPr>
      </p:pic>
      <p:sp>
        <p:nvSpPr>
          <p:cNvPr id="24" name="角丸四角形 23"/>
          <p:cNvSpPr/>
          <p:nvPr/>
        </p:nvSpPr>
        <p:spPr>
          <a:xfrm>
            <a:off x="1552431" y="1148403"/>
            <a:ext cx="907138" cy="921715"/>
          </a:xfrm>
          <a:prstGeom prst="roundRect">
            <a:avLst>
              <a:gd name="adj" fmla="val 13261"/>
            </a:avLst>
          </a:prstGeom>
          <a:noFill/>
          <a:ln w="76200" cap="sq">
            <a:solidFill>
              <a:srgbClr val="FF0000"/>
            </a:solidFill>
            <a:prstDash val="sysDash"/>
            <a:bevel/>
          </a:ln>
        </p:spPr>
        <p:style>
          <a:lnRef idx="2">
            <a:schemeClr val="accent3"/>
          </a:lnRef>
          <a:fillRef idx="1">
            <a:schemeClr val="lt1"/>
          </a:fillRef>
          <a:effectRef idx="0">
            <a:schemeClr val="accent3"/>
          </a:effectRef>
          <a:fontRef idx="minor">
            <a:schemeClr val="dk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8" name="下矢印 27"/>
          <p:cNvSpPr/>
          <p:nvPr/>
        </p:nvSpPr>
        <p:spPr>
          <a:xfrm>
            <a:off x="1810681" y="4506069"/>
            <a:ext cx="411062" cy="523695"/>
          </a:xfrm>
          <a:prstGeom prst="downArrow">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0" name="角丸四角形吹き出し 29"/>
          <p:cNvSpPr/>
          <p:nvPr/>
        </p:nvSpPr>
        <p:spPr>
          <a:xfrm>
            <a:off x="584320" y="5137508"/>
            <a:ext cx="8091240" cy="1222958"/>
          </a:xfrm>
          <a:prstGeom prst="wedgeRoundRectCallout">
            <a:avLst>
              <a:gd name="adj1" fmla="val -48240"/>
              <a:gd name="adj2" fmla="val 21175"/>
              <a:gd name="adj3" fmla="val 16667"/>
            </a:avLst>
          </a:prstGeom>
          <a:no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周りに広がりやすくなり</a:t>
            </a:r>
            <a:endParaRPr lang="en-US" altLang="ja-JP" sz="36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血管などに入り込んで全身に広がる</a:t>
            </a:r>
          </a:p>
        </p:txBody>
      </p:sp>
      <p:grpSp>
        <p:nvGrpSpPr>
          <p:cNvPr id="4" name="グループ化 3"/>
          <p:cNvGrpSpPr/>
          <p:nvPr/>
        </p:nvGrpSpPr>
        <p:grpSpPr>
          <a:xfrm>
            <a:off x="3504595" y="2918891"/>
            <a:ext cx="5171862" cy="1913832"/>
            <a:chOff x="3504595" y="2937181"/>
            <a:chExt cx="5171862" cy="1770881"/>
          </a:xfrm>
        </p:grpSpPr>
        <p:sp>
          <p:nvSpPr>
            <p:cNvPr id="25" name="角丸四角形吹き出し 24"/>
            <p:cNvSpPr/>
            <p:nvPr/>
          </p:nvSpPr>
          <p:spPr>
            <a:xfrm>
              <a:off x="3504595" y="2937181"/>
              <a:ext cx="5171862" cy="1355915"/>
            </a:xfrm>
            <a:prstGeom prst="wedgeRoundRectCallout">
              <a:avLst>
                <a:gd name="adj1" fmla="val -59524"/>
                <a:gd name="adj2" fmla="val -16318"/>
                <a:gd name="adj3" fmla="val 16667"/>
              </a:avLst>
            </a:prstGeom>
            <a:solidFill>
              <a:schemeClr val="bg1"/>
            </a:solidFill>
            <a:ln w="57150">
              <a:solidFill>
                <a:schemeClr val="tx1">
                  <a:lumMod val="50000"/>
                  <a:lumOff val="50000"/>
                </a:schemeClr>
              </a:solidFill>
            </a:ln>
          </p:spPr>
          <p:style>
            <a:lnRef idx="2">
              <a:schemeClr val="accent3"/>
            </a:lnRef>
            <a:fillRef idx="1">
              <a:schemeClr val="lt1"/>
            </a:fillRef>
            <a:effectRef idx="0">
              <a:schemeClr val="accent3"/>
            </a:effectRef>
            <a:fontRef idx="minor">
              <a:schemeClr val="dk1"/>
            </a:fontRef>
          </p:style>
          <p:txBody>
            <a:bodyPr tIns="180000" bIns="144000"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異常な細胞が増えて</a:t>
              </a:r>
              <a:br>
                <a:rPr kumimoji="1" lang="en-US" altLang="ja-JP"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6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かたまりになる</a:t>
              </a:r>
            </a:p>
          </p:txBody>
        </p:sp>
        <p:sp>
          <p:nvSpPr>
            <p:cNvPr id="3" name="角丸四角形 2"/>
            <p:cNvSpPr/>
            <p:nvPr/>
          </p:nvSpPr>
          <p:spPr>
            <a:xfrm>
              <a:off x="3898392" y="4134039"/>
              <a:ext cx="4480973" cy="574023"/>
            </a:xfrm>
            <a:prstGeom prst="roundRect">
              <a:avLst/>
            </a:prstGeom>
            <a:solidFill>
              <a:srgbClr val="9E25AB"/>
            </a:solidFill>
            <a:ln>
              <a:noFill/>
            </a:ln>
          </p:spPr>
          <p:style>
            <a:lnRef idx="2">
              <a:schemeClr val="accent1">
                <a:shade val="50000"/>
              </a:schemeClr>
            </a:lnRef>
            <a:fillRef idx="1">
              <a:schemeClr val="accent1"/>
            </a:fillRef>
            <a:effectRef idx="0">
              <a:schemeClr val="accent1"/>
            </a:effectRef>
            <a:fontRef idx="minor">
              <a:schemeClr val="lt1"/>
            </a:fontRef>
          </p:style>
          <p:txBody>
            <a:bodyPr bIns="144000"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3" name="テキスト ボックス 22"/>
            <p:cNvSpPr txBox="1"/>
            <p:nvPr/>
          </p:nvSpPr>
          <p:spPr>
            <a:xfrm>
              <a:off x="3985271" y="4176256"/>
              <a:ext cx="4637540" cy="472225"/>
            </a:xfrm>
            <a:prstGeom prst="rect">
              <a:avLst/>
            </a:prstGeom>
            <a:noFill/>
          </p:spPr>
          <p:txBody>
            <a:bodyPr wrap="square" bIns="144000" rtlCol="0">
              <a:spAutoFit/>
            </a:bodyPr>
            <a:lstStyle>
              <a:defPPr>
                <a:defRPr lang="ja-JP"/>
              </a:defPPr>
            </a:lstStyle>
            <a:p>
              <a:pPr marL="0" algn="l" defTabSz="914400">
                <a:buNone/>
                <a:defRPr kumimoji="1" sz="1800" b="0" i="0" normalizeH="0" noProof="0">
                  <a:uLnTx/>
                  <a:uFillTx/>
                  <a:latin typeface="+mn-lt"/>
                  <a:ea typeface="+mn-ea"/>
                  <a:cs typeface="+mn-cs"/>
                </a:defRPr>
              </a:pPr>
              <a:r>
                <a:rPr kumimoji="1" lang="ja-JP" altLang="en-US" sz="2800" b="1" i="0" spc="50" normalizeH="0" noProof="0">
                  <a:solidFill>
                    <a:schemeClr val="bg1"/>
                  </a:solidFill>
                  <a:uLnTx/>
                  <a:uFillTx/>
                  <a:latin typeface="+mn-lt"/>
                  <a:ea typeface="+mn-ea"/>
                  <a:cs typeface="+mn-cs"/>
                </a:rPr>
                <a:t>悪性のものを</a:t>
              </a:r>
              <a:r>
                <a:rPr kumimoji="1" lang="ja-JP" altLang="en-US" sz="3500" b="1" i="0" spc="50" normalizeH="0" noProof="0">
                  <a:solidFill>
                    <a:schemeClr val="bg1"/>
                  </a:solidFill>
                  <a:uLnTx/>
                  <a:uFillTx/>
                  <a:latin typeface="+mn-lt"/>
                  <a:ea typeface="+mn-ea"/>
                  <a:cs typeface="+mn-cs"/>
                </a:rPr>
                <a:t>がん</a:t>
              </a:r>
              <a:r>
                <a:rPr kumimoji="1" lang="ja-JP" altLang="en-US" sz="2800" b="1" i="0" spc="50" normalizeH="0" noProof="0">
                  <a:solidFill>
                    <a:schemeClr val="bg1"/>
                  </a:solidFill>
                  <a:uLnTx/>
                  <a:uFillTx/>
                  <a:latin typeface="+mn-lt"/>
                  <a:ea typeface="+mn-ea"/>
                  <a:cs typeface="+mn-cs"/>
                </a:rPr>
                <a:t>という</a:t>
              </a:r>
              <a:endParaRPr kumimoji="1" lang="en-US" altLang="ja-JP" sz="2800" b="1" spc="50">
                <a:solidFill>
                  <a:schemeClr val="bg1"/>
                </a:solidFill>
              </a:endParaRPr>
            </a:p>
          </p:txBody>
        </p:sp>
      </p:grpSp>
      <p:sp>
        <p:nvSpPr>
          <p:cNvPr id="21" name="テキスト ボックス 20"/>
          <p:cNvSpPr txBox="1"/>
          <p:nvPr/>
        </p:nvSpPr>
        <p:spPr>
          <a:xfrm>
            <a:off x="1248818" y="6469492"/>
            <a:ext cx="7316241" cy="253916"/>
          </a:xfrm>
          <a:prstGeom prst="rect">
            <a:avLst/>
          </a:prstGeom>
          <a:noFill/>
        </p:spPr>
        <p:txBody>
          <a:bodyPr wrap="square" rtlCol="0">
            <a:spAutoFit/>
          </a:bodyPr>
          <a:lstStyle>
            <a:defPPr>
              <a:defRPr lang="ja-JP"/>
            </a:defPPr>
          </a:lstStyle>
          <a:p>
            <a:pPr marL="0" algn="r" defTabSz="914400">
              <a:buNone/>
              <a:defRPr kumimoji="1" sz="1800" b="0" i="0" normalizeH="0" noProof="0">
                <a:uLnTx/>
                <a:uFillTx/>
                <a:latin typeface="+mn-lt"/>
                <a:ea typeface="+mn-ea"/>
                <a:cs typeface="+mn-cs"/>
              </a:defRPr>
            </a:pPr>
            <a:r>
              <a:rPr kumimoji="1" lang="ja-JP" altLang="en-US" sz="1050" b="0" i="0" normalizeH="0" noProof="0" dirty="0">
                <a:solidFill>
                  <a:schemeClr val="tx1">
                    <a:lumMod val="65000"/>
                    <a:lumOff val="35000"/>
                  </a:schemeClr>
                </a:solidFill>
                <a:uLnTx/>
                <a:uFillTx/>
                <a:latin typeface="+mn-lt"/>
                <a:ea typeface="+mn-ea"/>
                <a:cs typeface="+mn-cs"/>
              </a:rPr>
              <a:t>出典：国立がん研究センターがん情報サービス「知っておきたいがんの基礎知識」（一部改変）</a:t>
            </a:r>
            <a:endParaRPr kumimoji="1" lang="ja-JP" altLang="en-US" sz="1050" dirty="0">
              <a:solidFill>
                <a:schemeClr val="tx1">
                  <a:lumMod val="65000"/>
                  <a:lumOff val="35000"/>
                </a:schemeClr>
              </a:solidFill>
            </a:endParaRPr>
          </a:p>
        </p:txBody>
      </p:sp>
    </p:spTree>
    <p:extLst>
      <p:ext uri="{BB962C8B-B14F-4D97-AF65-F5344CB8AC3E}">
        <p14:creationId xmlns:p14="http://schemas.microsoft.com/office/powerpoint/2010/main" val="25188198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1000"/>
                                        <p:tgtEl>
                                          <p:spTgt spid="24"/>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par>
                          <p:cTn id="12" fill="hold" nodeType="afterGroup">
                            <p:stCondLst>
                              <p:cond delay="1500"/>
                            </p:stCondLst>
                            <p:childTnLst>
                              <p:par>
                                <p:cTn id="13" presetID="22" presetClass="entr" presetSubtype="1"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750"/>
                                        <p:tgtEl>
                                          <p:spTgt spid="8"/>
                                        </p:tgtEl>
                                      </p:cBhvr>
                                    </p:animEffect>
                                  </p:childTnLst>
                                </p:cTn>
                              </p:par>
                            </p:childTnLst>
                          </p:cTn>
                        </p:par>
                        <p:par>
                          <p:cTn id="16" fill="hold" nodeType="afterGroup">
                            <p:stCondLst>
                              <p:cond delay="225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nodeType="afterGroup">
                            <p:stCondLst>
                              <p:cond delay="2750"/>
                            </p:stCondLst>
                            <p:childTnLst>
                              <p:par>
                                <p:cTn id="21" presetID="22" presetClass="entr" presetSubtype="1"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up)">
                                      <p:cBhvr>
                                        <p:cTn id="23" dur="500"/>
                                        <p:tgtEl>
                                          <p:spTgt spid="28"/>
                                        </p:tgtEl>
                                      </p:cBhvr>
                                    </p:animEffect>
                                  </p:childTnLst>
                                </p:cTn>
                              </p:par>
                            </p:childTnLst>
                          </p:cTn>
                        </p:par>
                        <p:par>
                          <p:cTn id="24" fill="hold" nodeType="afterGroup">
                            <p:stCondLst>
                              <p:cond delay="3250"/>
                            </p:stCondLst>
                            <p:childTnLst>
                              <p:par>
                                <p:cTn id="25" presetID="10"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8" grpId="0" animBg="1"/>
      <p:bldP spid="3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CF74443-CD22-47BB-A9AB-7B923E69B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9" y="1862323"/>
            <a:ext cx="8572500" cy="4543425"/>
          </a:xfrm>
          <a:prstGeom prst="rect">
            <a:avLst/>
          </a:prstGeom>
        </p:spPr>
      </p:pic>
      <p:sp>
        <p:nvSpPr>
          <p:cNvPr id="31" name="テキスト ボックス 30"/>
          <p:cNvSpPr txBox="1"/>
          <p:nvPr/>
        </p:nvSpPr>
        <p:spPr>
          <a:xfrm>
            <a:off x="2520710" y="1155187"/>
            <a:ext cx="4102579" cy="630110"/>
          </a:xfrm>
          <a:prstGeom prst="roundRect">
            <a:avLst>
              <a:gd name="adj" fmla="val 50000"/>
            </a:avLst>
          </a:prstGeom>
          <a:solidFill>
            <a:srgbClr val="075D11"/>
          </a:solidFill>
          <a:ln>
            <a:noFill/>
          </a:ln>
        </p:spPr>
        <p:txBody>
          <a:bodyPr wrap="square" lIns="0" tIns="0" rIns="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600" b="1" i="0" spc="300" normalizeH="0" noProof="0">
                <a:solidFill>
                  <a:schemeClr val="bg1"/>
                </a:solidFill>
                <a:uLnTx/>
                <a:uFillTx/>
                <a:latin typeface="+mn-ea"/>
                <a:cs typeface="メイリオ" panose="020B0604030504040204" pitchFamily="50" charset="-128"/>
              </a:rPr>
              <a:t>男性</a:t>
            </a:r>
            <a:r>
              <a:rPr kumimoji="1" lang="ja-JP" altLang="en-US" sz="3000" b="1" i="0" spc="300" normalizeH="0" noProof="0">
                <a:solidFill>
                  <a:schemeClr val="bg1"/>
                </a:solidFill>
                <a:uLnTx/>
                <a:uFillTx/>
                <a:latin typeface="+mn-ea"/>
                <a:cs typeface="メイリオ" panose="020B0604030504040204" pitchFamily="50" charset="-128"/>
              </a:rPr>
              <a:t>の場合</a:t>
            </a:r>
          </a:p>
        </p:txBody>
      </p:sp>
      <p:sp>
        <p:nvSpPr>
          <p:cNvPr id="34" name="テキスト ボックス 33"/>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がんの原因</a:t>
            </a:r>
          </a:p>
        </p:txBody>
      </p:sp>
      <p:sp>
        <p:nvSpPr>
          <p:cNvPr id="10" name="テキスト ボックス 9"/>
          <p:cNvSpPr txBox="1"/>
          <p:nvPr/>
        </p:nvSpPr>
        <p:spPr>
          <a:xfrm>
            <a:off x="325489" y="6380596"/>
            <a:ext cx="8285334" cy="415498"/>
          </a:xfrm>
          <a:prstGeom prst="rect">
            <a:avLst/>
          </a:prstGeom>
          <a:noFill/>
        </p:spPr>
        <p:txBody>
          <a:bodyPr wrap="square" rtlCol="0">
            <a:spAutoFit/>
          </a:bodyPr>
          <a:lstStyle>
            <a:defPPr>
              <a:defRPr lang="ja-JP"/>
            </a:defPPr>
          </a:lstStyle>
          <a:p>
            <a:pPr algn="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（「科学的根拠に基づくがんリスク評価とがん予防ガイドライン提言に関する研究（</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Inoue</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 M. et al.: Ann Oncol</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 2012; 23(5): 1362-9</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）」を基に国立がん研究センターがん情報サービスが作成</a:t>
            </a:r>
            <a:r>
              <a:rPr lang="ja-JP" altLang="en-US"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3927944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4060606-2D86-4A65-8F96-971F5F08FD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489" y="1806712"/>
            <a:ext cx="8610170" cy="4676967"/>
          </a:xfrm>
          <a:prstGeom prst="rect">
            <a:avLst/>
          </a:prstGeom>
        </p:spPr>
      </p:pic>
      <p:sp>
        <p:nvSpPr>
          <p:cNvPr id="39" name="テキスト ボックス 38"/>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がんの原因</a:t>
            </a:r>
          </a:p>
        </p:txBody>
      </p:sp>
      <p:sp>
        <p:nvSpPr>
          <p:cNvPr id="43" name="テキスト ボックス 42"/>
          <p:cNvSpPr txBox="1"/>
          <p:nvPr/>
        </p:nvSpPr>
        <p:spPr>
          <a:xfrm>
            <a:off x="2520710" y="1127477"/>
            <a:ext cx="4102579" cy="630110"/>
          </a:xfrm>
          <a:prstGeom prst="roundRect">
            <a:avLst>
              <a:gd name="adj" fmla="val 50000"/>
            </a:avLst>
          </a:prstGeom>
          <a:solidFill>
            <a:srgbClr val="0CA41E"/>
          </a:solidFill>
          <a:ln>
            <a:noFill/>
          </a:ln>
        </p:spPr>
        <p:txBody>
          <a:bodyPr wrap="square" lIns="0" tIns="0" rIns="0" bIns="46800" rtlCol="0">
            <a:no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3600" b="1" i="0" spc="300" normalizeH="0" noProof="0">
                <a:solidFill>
                  <a:schemeClr val="bg1"/>
                </a:solidFill>
                <a:uLnTx/>
                <a:uFillTx/>
                <a:latin typeface="+mn-ea"/>
                <a:cs typeface="メイリオ" panose="020B0604030504040204" pitchFamily="50" charset="-128"/>
              </a:rPr>
              <a:t>女性</a:t>
            </a:r>
            <a:r>
              <a:rPr kumimoji="1" lang="ja-JP" altLang="en-US" sz="3000" b="1" i="0" spc="300" normalizeH="0" noProof="0">
                <a:solidFill>
                  <a:schemeClr val="bg1"/>
                </a:solidFill>
                <a:uLnTx/>
                <a:uFillTx/>
                <a:latin typeface="+mn-ea"/>
                <a:cs typeface="メイリオ" panose="020B0604030504040204" pitchFamily="50" charset="-128"/>
              </a:rPr>
              <a:t>の場合</a:t>
            </a:r>
          </a:p>
        </p:txBody>
      </p:sp>
      <p:sp>
        <p:nvSpPr>
          <p:cNvPr id="7" name="テキスト ボックス 6">
            <a:extLst>
              <a:ext uri="{FF2B5EF4-FFF2-40B4-BE49-F238E27FC236}">
                <a16:creationId xmlns:a16="http://schemas.microsoft.com/office/drawing/2014/main" id="{059FD5DD-8FDC-4015-910A-C0FAA71EAC07}"/>
              </a:ext>
            </a:extLst>
          </p:cNvPr>
          <p:cNvSpPr txBox="1"/>
          <p:nvPr/>
        </p:nvSpPr>
        <p:spPr>
          <a:xfrm>
            <a:off x="325489" y="6380596"/>
            <a:ext cx="8285334" cy="415498"/>
          </a:xfrm>
          <a:prstGeom prst="rect">
            <a:avLst/>
          </a:prstGeom>
          <a:noFill/>
        </p:spPr>
        <p:txBody>
          <a:bodyPr wrap="square" rtlCol="0">
            <a:spAutoFit/>
          </a:bodyPr>
          <a:lstStyle>
            <a:defPPr>
              <a:defRPr lang="ja-JP"/>
            </a:defPPr>
          </a:lstStyle>
          <a:p>
            <a:pPr algn="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（「科学的根拠に基づくがんリスク評価とがん予防ガイドライン提言に関する研究（</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Inoue</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 M. et al.: Ann Oncol</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 2012; 23(5): 1362-9</a:t>
            </a:r>
            <a:r>
              <a:rPr lang="ja-JP" altLang="ja-JP" sz="1050" kern="100" dirty="0">
                <a:effectLst/>
                <a:latin typeface="メイリオ" panose="020B0604030504040204" pitchFamily="50" charset="-128"/>
                <a:ea typeface="メイリオ" panose="020B0604030504040204" pitchFamily="50" charset="-128"/>
                <a:cs typeface="Times New Roman" panose="02020603050405020304" pitchFamily="18" charset="0"/>
              </a:rPr>
              <a:t>）」を基に国立がん研究センターがん情報サービスが作成）</a:t>
            </a:r>
          </a:p>
        </p:txBody>
      </p:sp>
    </p:spTree>
    <p:extLst>
      <p:ext uri="{BB962C8B-B14F-4D97-AF65-F5344CB8AC3E}">
        <p14:creationId xmlns:p14="http://schemas.microsoft.com/office/powerpoint/2010/main" val="114666585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ACC79393-A10A-416B-BF34-CE40DC3C704A}"/>
              </a:ext>
            </a:extLst>
          </p:cNvPr>
          <p:cNvPicPr>
            <a:picLocks noChangeAspect="1"/>
          </p:cNvPicPr>
          <p:nvPr/>
        </p:nvPicPr>
        <p:blipFill rotWithShape="1">
          <a:blip r:embed="rId3">
            <a:extLst>
              <a:ext uri="{28A0092B-C50C-407E-A947-70E740481C1C}">
                <a14:useLocalDpi xmlns:a14="http://schemas.microsoft.com/office/drawing/2010/main" val="0"/>
              </a:ext>
            </a:extLst>
          </a:blip>
          <a:srcRect b="13160"/>
          <a:stretch/>
        </p:blipFill>
        <p:spPr>
          <a:xfrm>
            <a:off x="913050" y="2996952"/>
            <a:ext cx="7317899" cy="3960440"/>
          </a:xfrm>
          <a:prstGeom prst="rect">
            <a:avLst/>
          </a:prstGeom>
        </p:spPr>
      </p:pic>
      <p:sp>
        <p:nvSpPr>
          <p:cNvPr id="12" name="テキスト ボックス 11"/>
          <p:cNvSpPr txBox="1"/>
          <p:nvPr/>
        </p:nvSpPr>
        <p:spPr>
          <a:xfrm>
            <a:off x="325488" y="197266"/>
            <a:ext cx="8493024" cy="707886"/>
          </a:xfrm>
          <a:prstGeom prst="rect">
            <a:avLst/>
          </a:prstGeom>
          <a:noFill/>
          <a:effectLst/>
        </p:spPr>
        <p:txBody>
          <a:bodyPr wrap="square" rtlCol="0">
            <a:spAutoFit/>
          </a:bodyPr>
          <a:lstStyle>
            <a:defPPr>
              <a:defRPr lang="ja-JP"/>
            </a:defPPr>
            <a:lvl1pPr marL="0" algn="ctr" defTabSz="914400" rtl="0" eaLnBrk="1" latinLnBrk="0" hangingPunct="1">
              <a:defRPr kumimoji="1" sz="3900" b="1" kern="1200">
                <a:solidFill>
                  <a:schemeClr val="bg1"/>
                </a:solidFill>
                <a:effectLst>
                  <a:outerShdw blurRad="38100" dist="38100" dir="2700000" algn="tl">
                    <a:srgbClr val="000000">
                      <a:alpha val="43137"/>
                    </a:srgbClr>
                  </a:outerShdw>
                </a:effectLst>
                <a:latin typeface="+mn-lt"/>
                <a:ea typeface="+mn-ea"/>
                <a:cs typeface="+mn-cs"/>
              </a:defRPr>
            </a:lvl1pPr>
          </a:lstStyle>
          <a:p>
            <a:pPr marL="0" algn="ctr" defTabSz="914400">
              <a:buNone/>
              <a:defRPr kumimoji="1" sz="3900" b="1" i="0" normalizeH="0" noProof="0">
                <a:solidFill>
                  <a:srgbClr val="FFFFFF"/>
                </a:solidFill>
                <a:uLnTx/>
                <a:uFillTx/>
                <a:latin typeface="+mn-lt"/>
                <a:ea typeface="+mn-ea"/>
                <a:cs typeface="+mn-cs"/>
              </a:defRPr>
            </a:pPr>
            <a:r>
              <a:rPr kumimoji="1" lang="ja-JP" altLang="en-US" sz="3900" b="1" i="0" normalizeH="0" noProof="0">
                <a:solidFill>
                  <a:srgbClr val="FFFFFF"/>
                </a:solidFill>
                <a:uLnTx/>
                <a:uFillTx/>
                <a:latin typeface="+mn-lt"/>
                <a:ea typeface="+mn-ea"/>
                <a:cs typeface="+mn-cs"/>
              </a:rPr>
              <a:t>がんの原因</a:t>
            </a:r>
          </a:p>
        </p:txBody>
      </p:sp>
      <p:grpSp>
        <p:nvGrpSpPr>
          <p:cNvPr id="4" name="グループ化 3"/>
          <p:cNvGrpSpPr/>
          <p:nvPr/>
        </p:nvGrpSpPr>
        <p:grpSpPr>
          <a:xfrm>
            <a:off x="3498732" y="3022862"/>
            <a:ext cx="2599285" cy="2655638"/>
            <a:chOff x="3806998" y="1894775"/>
            <a:chExt cx="2915872" cy="2915870"/>
          </a:xfrm>
        </p:grpSpPr>
        <p:sp>
          <p:nvSpPr>
            <p:cNvPr id="20" name="円/楕円 19"/>
            <p:cNvSpPr/>
            <p:nvPr/>
          </p:nvSpPr>
          <p:spPr>
            <a:xfrm>
              <a:off x="3806998" y="1894775"/>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6" name="テキスト ボックス 25"/>
            <p:cNvSpPr txBox="1"/>
            <p:nvPr/>
          </p:nvSpPr>
          <p:spPr>
            <a:xfrm>
              <a:off x="4040230" y="3077035"/>
              <a:ext cx="2449408" cy="794963"/>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600" b="1" i="0" normalizeH="0" noProof="0" dirty="0">
                  <a:solidFill>
                    <a:schemeClr val="tx1">
                      <a:lumMod val="75000"/>
                      <a:lumOff val="25000"/>
                    </a:schemeClr>
                  </a:solidFill>
                  <a:uLnTx/>
                  <a:uFillTx/>
                  <a:latin typeface="+mn-lt"/>
                  <a:ea typeface="+mn-ea"/>
                  <a:cs typeface="+mn-cs"/>
                </a:rPr>
                <a:t>生活習慣</a:t>
              </a:r>
            </a:p>
          </p:txBody>
        </p:sp>
      </p:grpSp>
      <p:grpSp>
        <p:nvGrpSpPr>
          <p:cNvPr id="3" name="グループ化 2"/>
          <p:cNvGrpSpPr/>
          <p:nvPr/>
        </p:nvGrpSpPr>
        <p:grpSpPr>
          <a:xfrm>
            <a:off x="1169211" y="3022862"/>
            <a:ext cx="2740997" cy="2655638"/>
            <a:chOff x="754810" y="1751022"/>
            <a:chExt cx="2915873" cy="2915870"/>
          </a:xfrm>
        </p:grpSpPr>
        <p:sp>
          <p:nvSpPr>
            <p:cNvPr id="24" name="円/楕円 23"/>
            <p:cNvSpPr/>
            <p:nvPr/>
          </p:nvSpPr>
          <p:spPr>
            <a:xfrm>
              <a:off x="754810" y="1751022"/>
              <a:ext cx="2915872" cy="291587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27" name="テキスト ボックス 26"/>
            <p:cNvSpPr txBox="1"/>
            <p:nvPr/>
          </p:nvSpPr>
          <p:spPr>
            <a:xfrm>
              <a:off x="947352" y="2617568"/>
              <a:ext cx="2723331" cy="1182777"/>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細菌・</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ウイルス</a:t>
              </a:r>
            </a:p>
          </p:txBody>
        </p:sp>
      </p:grpSp>
      <p:sp>
        <p:nvSpPr>
          <p:cNvPr id="14" name="テキスト ボックス 13"/>
          <p:cNvSpPr txBox="1"/>
          <p:nvPr/>
        </p:nvSpPr>
        <p:spPr>
          <a:xfrm>
            <a:off x="764720" y="1491389"/>
            <a:ext cx="7614559" cy="1323439"/>
          </a:xfrm>
          <a:prstGeom prst="rect">
            <a:avLst/>
          </a:prstGeom>
          <a:noFill/>
        </p:spPr>
        <p:txBody>
          <a:bodyPr wrap="square" rtlCol="0">
            <a:spAutoFit/>
          </a:bodyPr>
          <a:lstStyle>
            <a:defPPr>
              <a:defRPr lang="ja-JP"/>
            </a:defPPr>
          </a:lstStyle>
          <a:p>
            <a:pPr marL="0" algn="ctr" defTabSz="914400">
              <a:buNone/>
              <a:defRPr kumimoji="1" sz="1800" b="0" i="0" normalizeH="0" noProof="0">
                <a:uLnTx/>
                <a:uFillTx/>
                <a:latin typeface="+mn-lt"/>
                <a:ea typeface="+mn-ea"/>
                <a:cs typeface="+mn-cs"/>
              </a:defRPr>
            </a:pPr>
            <a:r>
              <a:rPr kumimoji="1" lang="ja-JP" altLang="en-US" sz="4000" b="1" i="0" normalizeH="0" noProof="0" dirty="0">
                <a:solidFill>
                  <a:schemeClr val="tx1">
                    <a:lumMod val="75000"/>
                    <a:lumOff val="25000"/>
                  </a:schemeClr>
                </a:solidFill>
                <a:uLnTx/>
                <a:uFillTx/>
                <a:latin typeface="+mn-lt"/>
                <a:ea typeface="+mn-ea"/>
                <a:cs typeface="+mn-cs"/>
              </a:rPr>
              <a:t>がんには原因のわかっている</a:t>
            </a:r>
            <a:endParaRPr kumimoji="1" lang="en-US" altLang="ja-JP" sz="4000" b="1" i="0" normalizeH="0" noProof="0" dirty="0">
              <a:solidFill>
                <a:schemeClr val="tx1">
                  <a:lumMod val="75000"/>
                  <a:lumOff val="25000"/>
                </a:schemeClr>
              </a:solidFill>
              <a:uLnTx/>
              <a:uFillTx/>
              <a:latin typeface="+mn-lt"/>
              <a:ea typeface="+mn-ea"/>
              <a:cs typeface="+mn-cs"/>
            </a:endParaRPr>
          </a:p>
          <a:p>
            <a:pPr marL="0" algn="ctr" defTabSz="914400">
              <a:buNone/>
              <a:defRPr kumimoji="1" sz="1800" b="0" i="0" normalizeH="0" noProof="0">
                <a:uLnTx/>
                <a:uFillTx/>
                <a:latin typeface="+mn-lt"/>
                <a:ea typeface="+mn-ea"/>
                <a:cs typeface="+mn-cs"/>
              </a:defRPr>
            </a:pPr>
            <a:r>
              <a:rPr kumimoji="1" lang="ja-JP" altLang="en-US" sz="4000" b="1" dirty="0">
                <a:solidFill>
                  <a:schemeClr val="tx1">
                    <a:lumMod val="75000"/>
                    <a:lumOff val="25000"/>
                  </a:schemeClr>
                </a:solidFill>
              </a:rPr>
              <a:t>ものとわからないものがある</a:t>
            </a:r>
            <a:endParaRPr kumimoji="1" lang="en-US" altLang="ja-JP" sz="4000" b="1" i="0" normalizeH="0" noProof="0" dirty="0">
              <a:solidFill>
                <a:schemeClr val="tx1">
                  <a:lumMod val="75000"/>
                  <a:lumOff val="25000"/>
                </a:schemeClr>
              </a:solidFill>
              <a:uLnTx/>
              <a:uFillTx/>
              <a:latin typeface="+mn-lt"/>
              <a:ea typeface="+mn-ea"/>
              <a:cs typeface="+mn-cs"/>
            </a:endParaRPr>
          </a:p>
        </p:txBody>
      </p:sp>
      <p:grpSp>
        <p:nvGrpSpPr>
          <p:cNvPr id="8" name="グループ化 7">
            <a:extLst>
              <a:ext uri="{FF2B5EF4-FFF2-40B4-BE49-F238E27FC236}">
                <a16:creationId xmlns:a16="http://schemas.microsoft.com/office/drawing/2014/main" id="{41C9ED03-5D98-42A4-809C-64ED69413F11}"/>
              </a:ext>
            </a:extLst>
          </p:cNvPr>
          <p:cNvGrpSpPr/>
          <p:nvPr/>
        </p:nvGrpSpPr>
        <p:grpSpPr>
          <a:xfrm>
            <a:off x="5651098" y="3090579"/>
            <a:ext cx="2579851" cy="2658192"/>
            <a:chOff x="7156012" y="446875"/>
            <a:chExt cx="1702756" cy="1653128"/>
          </a:xfrm>
        </p:grpSpPr>
        <p:sp>
          <p:nvSpPr>
            <p:cNvPr id="18" name="円/楕円 17"/>
            <p:cNvSpPr/>
            <p:nvPr/>
          </p:nvSpPr>
          <p:spPr>
            <a:xfrm>
              <a:off x="7156012" y="446875"/>
              <a:ext cx="1702756" cy="1653128"/>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dirty="0"/>
            </a:p>
          </p:txBody>
        </p:sp>
        <p:sp>
          <p:nvSpPr>
            <p:cNvPr id="19" name="テキスト ボックス 18"/>
            <p:cNvSpPr txBox="1"/>
            <p:nvPr/>
          </p:nvSpPr>
          <p:spPr>
            <a:xfrm>
              <a:off x="7350309" y="955881"/>
              <a:ext cx="1352497" cy="669921"/>
            </a:xfrm>
            <a:prstGeom prst="rect">
              <a:avLst/>
            </a:prstGeom>
            <a:noFill/>
          </p:spPr>
          <p:txBody>
            <a:bodyPr wrap="square" rtlCol="0">
              <a:spAutoFit/>
            </a:bodyPr>
            <a:lstStyle>
              <a:defPPr>
                <a:defRPr lang="ja-JP"/>
              </a:defPPr>
              <a:lvl1pPr marL="0" algn="ctr" defTabSz="914400" rtl="0" eaLnBrk="1" latinLnBrk="0" hangingPunct="1">
                <a:defRPr kumimoji="1" sz="4400" b="1" kern="1200">
                  <a:solidFill>
                    <a:schemeClr val="tx1"/>
                  </a:solidFill>
                  <a:latin typeface="+mn-lt"/>
                  <a:ea typeface="+mn-ea"/>
                  <a:cs typeface="+mn-cs"/>
                </a:defRPr>
              </a:lvl1pPr>
            </a:lstStyle>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遺伝的</a:t>
              </a:r>
              <a:endParaRPr lang="en-US" altLang="ja-JP" sz="3200" dirty="0">
                <a:solidFill>
                  <a:schemeClr val="tx1">
                    <a:lumMod val="75000"/>
                    <a:lumOff val="25000"/>
                  </a:schemeClr>
                </a:solidFill>
              </a:endParaRPr>
            </a:p>
            <a:p>
              <a:pPr marL="0" algn="ctr" defTabSz="914400">
                <a:buNone/>
                <a:defRPr kumimoji="1" sz="4400" b="1" i="0" normalizeH="0" noProof="0">
                  <a:uLnTx/>
                  <a:uFillTx/>
                  <a:latin typeface="+mn-lt"/>
                  <a:ea typeface="+mn-ea"/>
                  <a:cs typeface="+mn-cs"/>
                </a:defRPr>
              </a:pPr>
              <a:r>
                <a:rPr kumimoji="1" lang="ja-JP" altLang="en-US" sz="3200" b="1" i="0" normalizeH="0" noProof="0" dirty="0">
                  <a:solidFill>
                    <a:schemeClr val="tx1">
                      <a:lumMod val="75000"/>
                      <a:lumOff val="25000"/>
                    </a:schemeClr>
                  </a:solidFill>
                  <a:uLnTx/>
                  <a:uFillTx/>
                  <a:latin typeface="+mn-lt"/>
                  <a:ea typeface="+mn-ea"/>
                  <a:cs typeface="+mn-cs"/>
                </a:rPr>
                <a:t>要因</a:t>
              </a:r>
            </a:p>
          </p:txBody>
        </p:sp>
      </p:grpSp>
      <p:sp>
        <p:nvSpPr>
          <p:cNvPr id="2" name="正方形/長方形 1">
            <a:extLst>
              <a:ext uri="{FF2B5EF4-FFF2-40B4-BE49-F238E27FC236}">
                <a16:creationId xmlns:a16="http://schemas.microsoft.com/office/drawing/2014/main" id="{0E06D556-32A3-4043-AC01-FB4C7806E4BD}"/>
              </a:ext>
            </a:extLst>
          </p:cNvPr>
          <p:cNvSpPr/>
          <p:nvPr/>
        </p:nvSpPr>
        <p:spPr>
          <a:xfrm>
            <a:off x="3682717" y="5819042"/>
            <a:ext cx="2044205" cy="603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kumimoji="1" sz="4400" b="1" i="0" normalizeH="0" noProof="0">
                <a:uLnTx/>
                <a:uFillTx/>
                <a:latin typeface="+mn-lt"/>
                <a:ea typeface="+mn-ea"/>
                <a:cs typeface="+mn-cs"/>
              </a:defRPr>
            </a:pPr>
            <a:r>
              <a:rPr kumimoji="1" lang="ja-JP" altLang="en-US" sz="3600" b="1" i="0" u="none" strike="noStrike" kern="1200" cap="none" spc="0" normalizeH="0" baseline="0" noProof="0" dirty="0">
                <a:ln>
                  <a:noFill/>
                </a:ln>
                <a:solidFill>
                  <a:prstClr val="black">
                    <a:lumMod val="75000"/>
                    <a:lumOff val="25000"/>
                  </a:prstClr>
                </a:solidFill>
                <a:effectLst/>
                <a:uLnTx/>
                <a:uFillTx/>
                <a:latin typeface="Century Gothic" panose="020B0502020202020204"/>
                <a:ea typeface="メイリオ" panose="020B0604030504040204" pitchFamily="50" charset="-128"/>
                <a:cs typeface="Arial" pitchFamily="34" charset="0"/>
              </a:rPr>
              <a:t>不明</a:t>
            </a:r>
            <a:endParaRPr kumimoji="1" lang="ja-JP" altLang="en-US" sz="3600" b="1" dirty="0">
              <a:solidFill>
                <a:schemeClr val="tx1"/>
              </a:solidFill>
            </a:endParaRPr>
          </a:p>
        </p:txBody>
      </p:sp>
    </p:spTree>
    <p:extLst>
      <p:ext uri="{BB962C8B-B14F-4D97-AF65-F5344CB8AC3E}">
        <p14:creationId xmlns:p14="http://schemas.microsoft.com/office/powerpoint/2010/main" val="18880959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57884" y="3864896"/>
            <a:ext cx="4251266" cy="2221940"/>
            <a:chOff x="257884" y="4015372"/>
            <a:chExt cx="4251266" cy="2221940"/>
          </a:xfrm>
        </p:grpSpPr>
        <p:sp>
          <p:nvSpPr>
            <p:cNvPr id="15" name="円/楕円 14"/>
            <p:cNvSpPr/>
            <p:nvPr/>
          </p:nvSpPr>
          <p:spPr>
            <a:xfrm>
              <a:off x="25788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50" name="テキスト ボックス 49"/>
            <p:cNvSpPr txBox="1"/>
            <p:nvPr/>
          </p:nvSpPr>
          <p:spPr>
            <a:xfrm>
              <a:off x="447102" y="4643532"/>
              <a:ext cx="3816424"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細胞が変異する</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可能性が高まる</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p:txBody>
        </p:sp>
      </p:grpSp>
      <p:grpSp>
        <p:nvGrpSpPr>
          <p:cNvPr id="5" name="グループ化 4"/>
          <p:cNvGrpSpPr/>
          <p:nvPr/>
        </p:nvGrpSpPr>
        <p:grpSpPr>
          <a:xfrm>
            <a:off x="4473394" y="3864896"/>
            <a:ext cx="4251266" cy="2221940"/>
            <a:chOff x="4473394" y="4015372"/>
            <a:chExt cx="4251266" cy="2221940"/>
          </a:xfrm>
        </p:grpSpPr>
        <p:sp>
          <p:nvSpPr>
            <p:cNvPr id="16" name="円/楕円 15"/>
            <p:cNvSpPr/>
            <p:nvPr/>
          </p:nvSpPr>
          <p:spPr>
            <a:xfrm>
              <a:off x="4473394" y="4015372"/>
              <a:ext cx="4251266" cy="2221940"/>
            </a:xfrm>
            <a:prstGeom prst="ellipse">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kumimoji="1" lang="ja-JP" altLang="en-US"/>
            </a:p>
          </p:txBody>
        </p:sp>
        <p:sp>
          <p:nvSpPr>
            <p:cNvPr id="51" name="テキスト ボックス 50"/>
            <p:cNvSpPr txBox="1"/>
            <p:nvPr/>
          </p:nvSpPr>
          <p:spPr>
            <a:xfrm>
              <a:off x="4644008" y="4383015"/>
              <a:ext cx="3888432" cy="1631216"/>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細胞を正常に</a:t>
              </a:r>
              <a:br>
                <a:rPr kumimoji="1" lang="en-US" altLang="ja-JP"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b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保つ働きが</a:t>
              </a:r>
              <a:endParaRPr lang="en-US" altLang="ja-JP" sz="3500" b="1">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低下</a:t>
              </a:r>
              <a:r>
                <a:rPr kumimoji="1" lang="ja-JP" altLang="en-US" sz="3500" b="1" i="0" spc="-150" normalizeH="0" noProof="0">
                  <a:solidFill>
                    <a:schemeClr val="tx1">
                      <a:lumMod val="75000"/>
                      <a:lumOff val="25000"/>
                    </a:schemeClr>
                  </a:solidFill>
                  <a:uLnTx/>
                  <a:uFillTx/>
                  <a:latin typeface="メイリオ" panose="020B0604030504040204" pitchFamily="50" charset="-128"/>
                  <a:ea typeface="メイリオ" panose="020B0604030504040204" pitchFamily="50" charset="-128"/>
                </a:rPr>
                <a:t>しはじめる</a:t>
              </a:r>
              <a:endParaRPr lang="en-US" altLang="ja-JP" sz="3500" b="1" spc="-150">
                <a:solidFill>
                  <a:schemeClr val="tx1">
                    <a:lumMod val="75000"/>
                    <a:lumOff val="25000"/>
                  </a:schemeClr>
                </a:solidFill>
                <a:latin typeface="メイリオ" panose="020B0604030504040204" pitchFamily="50" charset="-128"/>
                <a:ea typeface="メイリオ" panose="020B0604030504040204" pitchFamily="50" charset="-128"/>
              </a:endParaRPr>
            </a:p>
          </p:txBody>
        </p:sp>
      </p:grpSp>
      <p:sp>
        <p:nvSpPr>
          <p:cNvPr id="2" name="角丸四角形 1"/>
          <p:cNvSpPr/>
          <p:nvPr/>
        </p:nvSpPr>
        <p:spPr>
          <a:xfrm>
            <a:off x="418382" y="1126412"/>
            <a:ext cx="8114058" cy="1072255"/>
          </a:xfrm>
          <a:prstGeom prst="roundRect">
            <a:avLst/>
          </a:prstGeom>
          <a:solidFill>
            <a:srgbClr val="FFE18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1800" b="0" i="0" normalizeH="0" noProof="0">
                <a:uLnTx/>
                <a:uFillTx/>
                <a:latin typeface="Century Gothic" panose="020B0502020202020204"/>
                <a:ea typeface="Arial" pitchFamily="34" charset="0"/>
                <a:cs typeface="Arial" pitchFamily="34" charset="0"/>
              </a:defRPr>
            </a:pPr>
            <a:endParaRPr lang="ja-JP" altLang="en-US"/>
          </a:p>
        </p:txBody>
      </p:sp>
      <p:sp>
        <p:nvSpPr>
          <p:cNvPr id="25" name="テキスト ボックス 24"/>
          <p:cNvSpPr txBox="1"/>
          <p:nvPr/>
        </p:nvSpPr>
        <p:spPr>
          <a:xfrm>
            <a:off x="0" y="188640"/>
            <a:ext cx="9119744" cy="769441"/>
          </a:xfrm>
          <a:prstGeom prst="rect">
            <a:avLst/>
          </a:prstGeom>
          <a:noFill/>
          <a:effectLst/>
        </p:spPr>
        <p:txBody>
          <a:bodyPr wrap="square" rtlCol="0">
            <a:spAutoFit/>
          </a:bodyPr>
          <a:lstStyle>
            <a:defPPr>
              <a:defRPr lang="ja-JP"/>
            </a:defPPr>
            <a:lvl1pPr marL="0" algn="ctr" defTabSz="914400" rtl="0" eaLnBrk="1" latinLnBrk="0" hangingPunct="1">
              <a:defRPr kumimoji="1" sz="4800" b="1" kern="120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defRPr>
            </a:lvl1pPr>
          </a:lstStyle>
          <a:p>
            <a:r>
              <a:rPr kumimoji="1" lang="ja-JP" altLang="en-US" sz="4400" b="1" i="0" normalizeH="0" noProof="0" dirty="0">
                <a:solidFill>
                  <a:srgbClr val="FFFFFF"/>
                </a:solidFill>
                <a:uLnTx/>
                <a:uFillTx/>
                <a:latin typeface="メイリオ" panose="020B0604030504040204" pitchFamily="50" charset="-128"/>
                <a:ea typeface="メイリオ" panose="020B0604030504040204" pitchFamily="50" charset="-128"/>
                <a:cs typeface="+mn-cs"/>
              </a:rPr>
              <a:t>高齢化も原因の一つ</a:t>
            </a:r>
            <a:endParaRPr lang="en-US" altLang="ja-JP" sz="4400" dirty="0"/>
          </a:p>
        </p:txBody>
      </p:sp>
      <p:pic>
        <p:nvPicPr>
          <p:cNvPr id="10" name="Picture 2" descr="C:\Users\nakamura\Desktop\サタケさんイラストスライド化拡大-02.png"/>
          <p:cNvPicPr>
            <a:picLocks noChangeAspect="1" noChangeArrowheads="1"/>
          </p:cNvPicPr>
          <p:nvPr/>
        </p:nvPicPr>
        <p:blipFill>
          <a:blip r:embed="rId3" cstate="print">
            <a:extLst>
              <a:ext uri="{28A0092B-C50C-407E-A947-70E740481C1C}">
                <a14:useLocalDpi xmlns:a14="http://schemas.microsoft.com/office/drawing/2010/main" val="0"/>
              </a:ext>
            </a:extLst>
          </a:blip>
          <a:srcRect b="22328"/>
          <a:stretch>
            <a:fillRect/>
          </a:stretch>
        </p:blipFill>
        <p:spPr bwMode="auto">
          <a:xfrm>
            <a:off x="6665041" y="1079817"/>
            <a:ext cx="2341651" cy="1439834"/>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p:cNvSpPr txBox="1"/>
          <p:nvPr/>
        </p:nvSpPr>
        <p:spPr>
          <a:xfrm>
            <a:off x="1324880" y="5916275"/>
            <a:ext cx="6368540" cy="746202"/>
          </a:xfrm>
          <a:prstGeom prst="roundRect">
            <a:avLst/>
          </a:prstGeom>
          <a:solidFill>
            <a:srgbClr val="FF9900"/>
          </a:solidFill>
          <a:ln>
            <a:noFill/>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lIns="0" tIns="180000" rIns="0" rtlCol="0" anchor="ctr"/>
          <a:lstStyle>
            <a:defPPr>
              <a:defRPr lang="ja-JP"/>
            </a:defPPr>
            <a:lvl1pPr marL="0" marR="0" indent="0" algn="ctr" defTabSz="914400" rtl="0" eaLnBrk="1" fontAlgn="auto" latinLnBrk="0" hangingPunct="1">
              <a:lnSpc>
                <a:spcPct val="100000"/>
              </a:lnSpc>
              <a:spcBef>
                <a:spcPct val="0"/>
              </a:spcBef>
              <a:spcAft>
                <a:spcPct val="0"/>
              </a:spcAft>
              <a:buClrTx/>
              <a:buSzTx/>
              <a:buFontTx/>
              <a:buNone/>
              <a:defRPr kumimoji="1" sz="5400" b="1" i="0" u="none" strike="noStrike" kern="1200" cap="none" spc="0" normalizeH="0" baseline="0" noProof="0">
                <a:solidFill>
                  <a:schemeClr val="bg1"/>
                </a:solidFill>
                <a:effectLst>
                  <a:outerShdw blurRad="38100" dist="38100" dir="2700000" algn="tl">
                    <a:srgbClr val="000000">
                      <a:alpha val="43137"/>
                    </a:srgbClr>
                  </a:outerShdw>
                </a:effectLst>
                <a:uLnTx/>
                <a:uFillTx/>
                <a:latin typeface="メイリオ" panose="020B0604030504040204" pitchFamily="50" charset="-128"/>
                <a:ea typeface="メイリオ" panose="020B0604030504040204" pitchFamily="50" charset="-128"/>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dk1"/>
                </a:solidFill>
                <a:uLnTx/>
                <a:uFillTx/>
                <a:latin typeface="Century Gothic" panose="020B0502020202020204"/>
                <a:ea typeface="Arial" pitchFamily="34" charset="0"/>
                <a:cs typeface="Arial" pitchFamily="34" charset="0"/>
                <a:sym typeface="Wingdings"/>
              </a:defRPr>
            </a:lvl9pPr>
          </a:lstStyle>
          <a:p>
            <a:pPr marL="0" algn="ctr" defTabSz="914400">
              <a:buNone/>
              <a:defRPr kumimoji="1" sz="5400" b="1" i="0" normalizeH="0" noProof="0">
                <a:solidFill>
                  <a:srgbClr val="FFFFFF"/>
                </a:solidFill>
                <a:uLnTx/>
                <a:uFillTx/>
                <a:latin typeface="メイリオ" panose="020B0604030504040204" pitchFamily="50" charset="-128"/>
                <a:ea typeface="メイリオ" panose="020B0604030504040204" pitchFamily="50" charset="-128"/>
                <a:cs typeface="+mn-cs"/>
              </a:defRPr>
            </a:pPr>
            <a:r>
              <a:rPr kumimoji="1" lang="ja-JP" altLang="en-US" sz="3600" b="1" i="0" normalizeH="0" noProof="0">
                <a:solidFill>
                  <a:srgbClr val="FFFFFF"/>
                </a:solidFill>
                <a:uLnTx/>
                <a:uFillTx/>
                <a:latin typeface="メイリオ" panose="020B0604030504040204" pitchFamily="50" charset="-128"/>
                <a:ea typeface="メイリオ" panose="020B0604030504040204" pitchFamily="50" charset="-128"/>
                <a:cs typeface="+mn-cs"/>
              </a:rPr>
              <a:t>がんは誰もがなりうる病気</a:t>
            </a:r>
          </a:p>
        </p:txBody>
      </p:sp>
      <p:grpSp>
        <p:nvGrpSpPr>
          <p:cNvPr id="3" name="グループ化 2"/>
          <p:cNvGrpSpPr/>
          <p:nvPr/>
        </p:nvGrpSpPr>
        <p:grpSpPr>
          <a:xfrm>
            <a:off x="280610" y="2086013"/>
            <a:ext cx="4196906" cy="2066367"/>
            <a:chOff x="280610" y="2236489"/>
            <a:chExt cx="4196906" cy="2066367"/>
          </a:xfrm>
        </p:grpSpPr>
        <p:sp>
          <p:nvSpPr>
            <p:cNvPr id="7" name="テキスト ボックス 6"/>
            <p:cNvSpPr txBox="1"/>
            <p:nvPr/>
          </p:nvSpPr>
          <p:spPr>
            <a:xfrm>
              <a:off x="280610" y="2787883"/>
              <a:ext cx="4196906" cy="1118255"/>
            </a:xfrm>
            <a:prstGeom prst="rect">
              <a:avLst/>
            </a:prstGeom>
            <a:noFill/>
          </p:spPr>
          <p:txBody>
            <a:bodyPr wrap="square" rtlCol="0">
              <a:spAutoFit/>
            </a:bodyPr>
            <a:lstStyle>
              <a:defPPr>
                <a:defRPr lang="ja-JP"/>
              </a:defPPr>
            </a:lstStyle>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細胞分裂の</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a:p>
              <a:pPr marL="0" algn="ctr" defTabSz="914400">
                <a:lnSpc>
                  <a:spcPts val="4000"/>
                </a:lnSpc>
                <a:buNone/>
                <a:defRPr kumimoji="1" sz="1800" b="0" i="0" normalizeH="0" noProof="0">
                  <a:uLnTx/>
                  <a:uFillTx/>
                  <a:latin typeface="+mn-lt"/>
                  <a:ea typeface="+mn-ea"/>
                  <a:cs typeface="+mn-cs"/>
                </a:defRPr>
              </a:pPr>
              <a:r>
                <a:rPr kumimoji="1" lang="ja-JP" altLang="en-US" sz="3500" b="1" i="0" normalizeH="0" noProof="0" dirty="0">
                  <a:solidFill>
                    <a:schemeClr val="tx1">
                      <a:lumMod val="75000"/>
                      <a:lumOff val="25000"/>
                    </a:schemeClr>
                  </a:solidFill>
                  <a:uLnTx/>
                  <a:uFillTx/>
                  <a:latin typeface="メイリオ" panose="020B0604030504040204" pitchFamily="50" charset="-128"/>
                  <a:ea typeface="メイリオ" panose="020B0604030504040204" pitchFamily="50" charset="-128"/>
                </a:rPr>
                <a:t>回数が多くなる</a:t>
              </a:r>
              <a:endParaRPr lang="en-US" altLang="ja-JP" sz="35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12" name="下矢印 11"/>
            <p:cNvSpPr/>
            <p:nvPr/>
          </p:nvSpPr>
          <p:spPr>
            <a:xfrm flipH="1">
              <a:off x="1973894" y="3820100"/>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30" name="下矢印 29"/>
            <p:cNvSpPr/>
            <p:nvPr/>
          </p:nvSpPr>
          <p:spPr>
            <a:xfrm flipH="1">
              <a:off x="1945691" y="2236489"/>
              <a:ext cx="819246" cy="482756"/>
            </a:xfrm>
            <a:prstGeom prst="downArrow">
              <a:avLst>
                <a:gd name="adj1" fmla="val 50000"/>
                <a:gd name="adj2" fmla="val 6161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grpSp>
      <p:sp>
        <p:nvSpPr>
          <p:cNvPr id="31" name="下矢印 30"/>
          <p:cNvSpPr/>
          <p:nvPr/>
        </p:nvSpPr>
        <p:spPr>
          <a:xfrm flipH="1">
            <a:off x="6238321" y="2076084"/>
            <a:ext cx="787279" cy="2076296"/>
          </a:xfrm>
          <a:prstGeom prst="downArrow">
            <a:avLst>
              <a:gd name="adj1" fmla="val 50000"/>
              <a:gd name="adj2" fmla="val 37579"/>
            </a:avLst>
          </a:prstGeom>
          <a:solidFill>
            <a:srgbClr val="FF9900"/>
          </a:solidFill>
          <a:effectLst/>
          <a:scene3d>
            <a:camera prst="orthographicFront">
              <a:rot lat="0" lon="0" rev="0"/>
            </a:camera>
            <a:lightRig rig="threePt" dir="t">
              <a:rot lat="0" lon="0" rev="1200000"/>
            </a:lightRig>
          </a:scene3d>
        </p:spPr>
        <p:style>
          <a:lnRef idx="0">
            <a:schemeClr val="accent1"/>
          </a:lnRef>
          <a:fillRef idx="3">
            <a:schemeClr val="accent1"/>
          </a:fillRef>
          <a:effectRef idx="3">
            <a:schemeClr val="accent1"/>
          </a:effectRef>
          <a:fontRef idx="minor">
            <a:schemeClr val="lt1"/>
          </a:fontRef>
        </p:style>
        <p:txBody>
          <a:bodyPr bIns="0" anchor="ctr"/>
          <a:lstStyle>
            <a:defPPr>
              <a:defRPr lang="ja-JP"/>
            </a:defPPr>
            <a:lvl1pPr marL="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1pPr>
            <a:lvl2pPr marL="457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2pPr>
            <a:lvl3pPr marL="914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3pPr>
            <a:lvl4pPr marL="1371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4pPr>
            <a:lvl5pPr marL="18288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5pPr>
            <a:lvl6pPr marL="22860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6pPr>
            <a:lvl7pPr marL="27432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7pPr>
            <a:lvl8pPr marL="32004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8pPr>
            <a:lvl9pPr marL="3657600" marR="0" indent="0" algn="l" defTabSz="914400" rtl="0" eaLnBrk="1" fontAlgn="auto" latinLnBrk="0" hangingPunct="1">
              <a:lnSpc>
                <a:spcPct val="100000"/>
              </a:lnSpc>
              <a:spcBef>
                <a:spcPct val="0"/>
              </a:spcBef>
              <a:spcAft>
                <a:spcPct val="0"/>
              </a:spcAft>
              <a:buClrTx/>
              <a:buSzTx/>
              <a:buFontTx/>
              <a:buNone/>
              <a:defRPr kumimoji="1" sz="1800" b="0" i="0" u="none" strike="noStrike" kern="1200" cap="none" spc="0" normalizeH="0" baseline="0" noProof="0">
                <a:solidFill>
                  <a:schemeClr val="lt1"/>
                </a:solidFill>
                <a:uLnTx/>
                <a:uFillTx/>
                <a:latin typeface="Century Gothic" panose="020B0502020202020204"/>
                <a:ea typeface="Arial" pitchFamily="34" charset="0"/>
                <a:cs typeface="Arial" pitchFamily="34" charset="0"/>
                <a:sym typeface="Wingdings"/>
              </a:defRPr>
            </a:lvl9pPr>
          </a:lstStyle>
          <a:p>
            <a:pPr marL="0" algn="ctr" defTabSz="914400" fontAlgn="base">
              <a:lnSpc>
                <a:spcPts val="3600"/>
              </a:lnSpc>
              <a:spcBef>
                <a:spcPct val="0"/>
              </a:spcBef>
              <a:spcAft>
                <a:spcPct val="0"/>
              </a:spcAft>
              <a:buNone/>
              <a:defRPr kumimoji="1" sz="1800" b="0" i="0" normalizeH="0" noProof="0">
                <a:uLnTx/>
                <a:uFillTx/>
                <a:latin typeface="Century Gothic" panose="020B0502020202020204"/>
                <a:ea typeface="Arial" pitchFamily="34" charset="0"/>
                <a:cs typeface="Arial" pitchFamily="34" charset="0"/>
              </a:defRPr>
            </a:pPr>
            <a:endParaRPr lang="ja-JP" altLang="en-US" sz="4000">
              <a:solidFill>
                <a:prstClr val="white"/>
              </a:solidFill>
              <a:latin typeface="HGP創英角ｺﾞｼｯｸUB" pitchFamily="50" charset="-128"/>
              <a:ea typeface="HGP創英角ｺﾞｼｯｸUB" pitchFamily="50" charset="-128"/>
            </a:endParaRPr>
          </a:p>
        </p:txBody>
      </p:sp>
      <p:sp>
        <p:nvSpPr>
          <p:cNvPr id="19" name="テキスト ボックス 18">
            <a:extLst>
              <a:ext uri="{FF2B5EF4-FFF2-40B4-BE49-F238E27FC236}">
                <a16:creationId xmlns:a16="http://schemas.microsoft.com/office/drawing/2014/main" id="{12706FA6-A392-49BA-BD95-F7586EE96B71}"/>
              </a:ext>
            </a:extLst>
          </p:cNvPr>
          <p:cNvSpPr txBox="1"/>
          <p:nvPr/>
        </p:nvSpPr>
        <p:spPr>
          <a:xfrm>
            <a:off x="1625450" y="1335697"/>
            <a:ext cx="5767400" cy="707886"/>
          </a:xfrm>
          <a:prstGeom prst="rect">
            <a:avLst/>
          </a:prstGeom>
          <a:noFill/>
        </p:spPr>
        <p:txBody>
          <a:bodyPr wrap="square" rtlCol="0">
            <a:spAutoFit/>
          </a:bodyPr>
          <a:lstStyle>
            <a:defPPr>
              <a:defRPr lang="ja-JP"/>
            </a:defPPr>
          </a:lstStyle>
          <a:p>
            <a:pPr algn="ctr"/>
            <a:r>
              <a:rPr kumimoji="1" lang="ja-JP" altLang="ja-JP" sz="4000" b="1" kern="1200" dirty="0">
                <a:solidFill>
                  <a:srgbClr val="000000"/>
                </a:solidFill>
                <a:effectLst/>
                <a:latin typeface="ＭＳ Ｐゴシック" panose="020B0600070205080204" pitchFamily="50" charset="-128"/>
                <a:ea typeface="メイリオ" panose="020B0604030504040204" pitchFamily="50" charset="-128"/>
                <a:cs typeface="Times New Roman" panose="02020603050405020304" pitchFamily="18" charset="0"/>
              </a:rPr>
              <a:t>年をとっていくと…</a:t>
            </a:r>
            <a:endParaRPr lang="ja-JP" altLang="ja-JP" sz="1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p:spTree>
    <p:extLst>
      <p:ext uri="{BB962C8B-B14F-4D97-AF65-F5344CB8AC3E}">
        <p14:creationId xmlns:p14="http://schemas.microsoft.com/office/powerpoint/2010/main" val="10752847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up)">
                                      <p:cBhvr>
                                        <p:cTn id="10" dur="750"/>
                                        <p:tgtEl>
                                          <p:spTgt spid="31"/>
                                        </p:tgtEl>
                                      </p:cBhvr>
                                    </p:animEffect>
                                  </p:childTnLst>
                                </p:cTn>
                              </p:par>
                            </p:childTnLst>
                          </p:cTn>
                        </p:par>
                        <p:par>
                          <p:cTn id="11" fill="hold" nodeType="afterGroup">
                            <p:stCondLst>
                              <p:cond delay="750"/>
                            </p:stCondLst>
                            <p:childTnLst>
                              <p:par>
                                <p:cTn id="12" presetID="10"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1" grpId="0" animBg="1"/>
    </p:bldLst>
  </p:timing>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Arial" pitchFamily="34" charset="0"/>
        <a:cs typeface="Arial" pitchFamily="34" charset="0"/>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panose="020B0604020202020204" pitchFamily="34" charset="0"/>
        <a:cs typeface="Arial" panose="020B0604020202020204" pitchFamily="34" charset="0"/>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29542</TotalTime>
  <Words>7184</Words>
  <Application>Microsoft Office PowerPoint</Application>
  <PresentationFormat>画面に合わせる (4:3)</PresentationFormat>
  <Paragraphs>647</Paragraphs>
  <Slides>47</Slides>
  <Notes>46</Notes>
  <HiddenSlides>0</HiddenSlides>
  <MMClips>0</MMClips>
  <ScaleCrop>false</ScaleCrop>
  <HeadingPairs>
    <vt:vector size="6" baseType="variant">
      <vt:variant>
        <vt:lpstr>使用されているフォント</vt:lpstr>
      </vt:variant>
      <vt:variant>
        <vt:i4>14</vt:i4>
      </vt:variant>
      <vt:variant>
        <vt:lpstr>テーマ</vt:lpstr>
      </vt:variant>
      <vt:variant>
        <vt:i4>5</vt:i4>
      </vt:variant>
      <vt:variant>
        <vt:lpstr>スライド タイトル</vt:lpstr>
      </vt:variant>
      <vt:variant>
        <vt:i4>47</vt:i4>
      </vt:variant>
    </vt:vector>
  </HeadingPairs>
  <TitlesOfParts>
    <vt:vector size="66" baseType="lpstr">
      <vt:lpstr>AR丸ゴシック体E</vt:lpstr>
      <vt:lpstr>AR丸ゴシック体M04</vt:lpstr>
      <vt:lpstr>BIZ UDゴシック</vt:lpstr>
      <vt:lpstr>HGP創英角ｺﾞｼｯｸUB</vt:lpstr>
      <vt:lpstr>HGS創英角ｺﾞｼｯｸUB</vt:lpstr>
      <vt:lpstr>ＭＳ Ｐゴシック</vt:lpstr>
      <vt:lpstr>MS UI Gothic</vt:lpstr>
      <vt:lpstr>メイリオ</vt:lpstr>
      <vt:lpstr>游ゴシック</vt:lpstr>
      <vt:lpstr>游明朝</vt:lpstr>
      <vt:lpstr>Arial</vt:lpstr>
      <vt:lpstr>Calibri</vt:lpstr>
      <vt:lpstr>Century Gothic</vt:lpstr>
      <vt:lpstr>Wingdings 3</vt:lpstr>
      <vt:lpstr>ウィスプ</vt:lpstr>
      <vt:lpstr>Office ​​テーマ</vt:lpstr>
      <vt:lpstr>1_Office ​​テーマ</vt:lpstr>
      <vt:lpstr>1_ウィスプ</vt:lpstr>
      <vt:lpstr>2_Office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三好綾</dc:creator>
  <cp:lastModifiedBy>西岡 知子</cp:lastModifiedBy>
  <cp:revision>127</cp:revision>
  <cp:lastPrinted>2023-12-07T08:22:37Z</cp:lastPrinted>
  <dcterms:created xsi:type="dcterms:W3CDTF">2021-01-20T06:23:24Z</dcterms:created>
  <dcterms:modified xsi:type="dcterms:W3CDTF">2025-03-18T07:01:34Z</dcterms:modified>
</cp:coreProperties>
</file>