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E0B4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2238" y="-1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3D8E5-1D6B-4F7E-9B3E-C3F13D177060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13A4F-FC44-44C9-823C-5EB7C7573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95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637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171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77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51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90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5597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82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35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86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80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97532-B701-4A4B-B316-BF3858C87C5F}" type="datetimeFigureOut">
              <a:rPr kumimoji="1" lang="ja-JP" altLang="en-US" smtClean="0"/>
              <a:t>2025/10/2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22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81B5B4-846F-4939-8523-0A066A1071FF}"/>
              </a:ext>
            </a:extLst>
          </p:cNvPr>
          <p:cNvSpPr/>
          <p:nvPr/>
        </p:nvSpPr>
        <p:spPr>
          <a:xfrm>
            <a:off x="941313" y="1858349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家屋の新築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A1FC945-5CFB-4599-9FD0-FA82DD1B466A}"/>
              </a:ext>
            </a:extLst>
          </p:cNvPr>
          <p:cNvSpPr/>
          <p:nvPr/>
        </p:nvSpPr>
        <p:spPr>
          <a:xfrm>
            <a:off x="941313" y="2836730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評価依頼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E92C8B-F472-4A33-8403-3999F98A442F}"/>
              </a:ext>
            </a:extLst>
          </p:cNvPr>
          <p:cNvSpPr/>
          <p:nvPr/>
        </p:nvSpPr>
        <p:spPr>
          <a:xfrm>
            <a:off x="941313" y="3815111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評価依頼受理</a:t>
            </a: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D1ACFC3D-BFAE-469E-B659-7A6B00223A6C}"/>
              </a:ext>
            </a:extLst>
          </p:cNvPr>
          <p:cNvSpPr/>
          <p:nvPr/>
        </p:nvSpPr>
        <p:spPr>
          <a:xfrm>
            <a:off x="941313" y="1357434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案件の発生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275FA8B-3129-44A4-AA07-82E274391A3C}"/>
              </a:ext>
            </a:extLst>
          </p:cNvPr>
          <p:cNvSpPr/>
          <p:nvPr/>
        </p:nvSpPr>
        <p:spPr>
          <a:xfrm>
            <a:off x="2029378" y="3813272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図面等借受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現地調査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3096740-0DCE-4E49-9A05-3D17D85272BD}"/>
              </a:ext>
            </a:extLst>
          </p:cNvPr>
          <p:cNvSpPr/>
          <p:nvPr/>
        </p:nvSpPr>
        <p:spPr>
          <a:xfrm>
            <a:off x="2029378" y="1858349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図面等提出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現地調査立ち会い</a:t>
            </a: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DF4EA4A8-8633-4C70-A82E-75EFAEE589DB}"/>
              </a:ext>
            </a:extLst>
          </p:cNvPr>
          <p:cNvSpPr/>
          <p:nvPr/>
        </p:nvSpPr>
        <p:spPr>
          <a:xfrm>
            <a:off x="2029378" y="134549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調査等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DB68993-26AC-4116-96A2-073DB35BA508}"/>
              </a:ext>
            </a:extLst>
          </p:cNvPr>
          <p:cNvSpPr/>
          <p:nvPr/>
        </p:nvSpPr>
        <p:spPr>
          <a:xfrm>
            <a:off x="2029377" y="2835810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(</a:t>
            </a:r>
            <a:r>
              <a:rPr kumimoji="1" lang="ja-JP" altLang="en-US" sz="1000" dirty="0">
                <a:solidFill>
                  <a:schemeClr val="tx1"/>
                </a:solidFill>
              </a:rPr>
              <a:t>現地調査同行</a:t>
            </a:r>
            <a:r>
              <a:rPr kumimoji="1" lang="en-US" altLang="ja-JP" sz="1000" dirty="0">
                <a:solidFill>
                  <a:schemeClr val="tx1"/>
                </a:solidFill>
              </a:rPr>
              <a:t>)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EDF808D-6E02-4A3B-9147-18FD223B90F2}"/>
              </a:ext>
            </a:extLst>
          </p:cNvPr>
          <p:cNvSpPr/>
          <p:nvPr/>
        </p:nvSpPr>
        <p:spPr>
          <a:xfrm>
            <a:off x="3117443" y="3813272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評価額積算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( Excel )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7D52179-0EEA-46B5-97A4-B878D933B483}"/>
              </a:ext>
            </a:extLst>
          </p:cNvPr>
          <p:cNvSpPr/>
          <p:nvPr/>
        </p:nvSpPr>
        <p:spPr>
          <a:xfrm>
            <a:off x="4205508" y="3813272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・評価額決定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・通知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53AB1C8-5F89-44F1-A642-1F15223A562E}"/>
              </a:ext>
            </a:extLst>
          </p:cNvPr>
          <p:cNvSpPr/>
          <p:nvPr/>
        </p:nvSpPr>
        <p:spPr>
          <a:xfrm>
            <a:off x="4205507" y="2835810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・通知受領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1FC64DF-8171-41F3-B5A5-F4567B0484F5}"/>
              </a:ext>
            </a:extLst>
          </p:cNvPr>
          <p:cNvSpPr/>
          <p:nvPr/>
        </p:nvSpPr>
        <p:spPr>
          <a:xfrm>
            <a:off x="4205507" y="1858349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・通知受領</a:t>
            </a:r>
          </a:p>
        </p:txBody>
      </p:sp>
      <p:sp>
        <p:nvSpPr>
          <p:cNvPr id="16" name="矢印: 五方向 15">
            <a:extLst>
              <a:ext uri="{FF2B5EF4-FFF2-40B4-BE49-F238E27FC236}">
                <a16:creationId xmlns:a16="http://schemas.microsoft.com/office/drawing/2014/main" id="{0C670297-82DB-4358-94D1-098666DDEB38}"/>
              </a:ext>
            </a:extLst>
          </p:cNvPr>
          <p:cNvSpPr/>
          <p:nvPr/>
        </p:nvSpPr>
        <p:spPr>
          <a:xfrm>
            <a:off x="3117443" y="134549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評価額積算</a:t>
            </a:r>
          </a:p>
        </p:txBody>
      </p:sp>
      <p:sp>
        <p:nvSpPr>
          <p:cNvPr id="17" name="矢印: 五方向 16">
            <a:extLst>
              <a:ext uri="{FF2B5EF4-FFF2-40B4-BE49-F238E27FC236}">
                <a16:creationId xmlns:a16="http://schemas.microsoft.com/office/drawing/2014/main" id="{FF6A1EBB-8726-4C53-9C37-F903832E9115}"/>
              </a:ext>
            </a:extLst>
          </p:cNvPr>
          <p:cNvSpPr/>
          <p:nvPr/>
        </p:nvSpPr>
        <p:spPr>
          <a:xfrm>
            <a:off x="4205507" y="1322803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評価額決定</a:t>
            </a:r>
          </a:p>
        </p:txBody>
      </p:sp>
      <p:sp>
        <p:nvSpPr>
          <p:cNvPr id="18" name="角丸四角形 88">
            <a:extLst>
              <a:ext uri="{FF2B5EF4-FFF2-40B4-BE49-F238E27FC236}">
                <a16:creationId xmlns:a16="http://schemas.microsoft.com/office/drawing/2014/main" id="{F5CCD0AA-52E5-46CC-AAF0-630B0AB635F3}"/>
              </a:ext>
            </a:extLst>
          </p:cNvPr>
          <p:cNvSpPr/>
          <p:nvPr/>
        </p:nvSpPr>
        <p:spPr>
          <a:xfrm>
            <a:off x="3069507" y="1274225"/>
            <a:ext cx="1091004" cy="3489330"/>
          </a:xfrm>
          <a:prstGeom prst="roundRect">
            <a:avLst>
              <a:gd name="adj" fmla="val 9446"/>
            </a:avLst>
          </a:prstGeom>
          <a:noFill/>
          <a:ln w="28575">
            <a:solidFill>
              <a:srgbClr val="FF0000"/>
            </a:solidFill>
            <a:prstDash val="solid"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accent2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BFBA3F7-94AC-44E8-AF67-55AEE0F4073A}"/>
              </a:ext>
            </a:extLst>
          </p:cNvPr>
          <p:cNvSpPr txBox="1"/>
          <p:nvPr/>
        </p:nvSpPr>
        <p:spPr>
          <a:xfrm>
            <a:off x="524739" y="1654743"/>
            <a:ext cx="369332" cy="1317696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200" dirty="0"/>
              <a:t>家屋取得者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A9B7859-7A6E-4B13-8013-317A640B1B2C}"/>
              </a:ext>
            </a:extLst>
          </p:cNvPr>
          <p:cNvSpPr txBox="1"/>
          <p:nvPr/>
        </p:nvSpPr>
        <p:spPr>
          <a:xfrm>
            <a:off x="509349" y="3903426"/>
            <a:ext cx="400110" cy="860128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200" dirty="0"/>
              <a:t>職員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B4E75B4-1801-453B-BC02-F0879F7C32D6}"/>
              </a:ext>
            </a:extLst>
          </p:cNvPr>
          <p:cNvSpPr txBox="1"/>
          <p:nvPr/>
        </p:nvSpPr>
        <p:spPr>
          <a:xfrm>
            <a:off x="541203" y="2835810"/>
            <a:ext cx="369332" cy="1014549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200" dirty="0"/>
              <a:t>市町村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85AC901-32A2-4A56-A1E7-B6D54593B14B}"/>
              </a:ext>
            </a:extLst>
          </p:cNvPr>
          <p:cNvSpPr/>
          <p:nvPr/>
        </p:nvSpPr>
        <p:spPr>
          <a:xfrm>
            <a:off x="948739" y="6530583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R5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年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月</a:t>
            </a:r>
            <a:endParaRPr kumimoji="1" lang="en-US" altLang="ja-JP" sz="10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評価基準</a:t>
            </a:r>
            <a:endParaRPr kumimoji="1" lang="en-US" altLang="ja-JP" sz="10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改正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案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)</a:t>
            </a:r>
            <a:endParaRPr kumimoji="1" lang="ja-JP" altLang="en-US" sz="1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BAE0A048-EA53-4106-A7B6-E4F5B45F253D}"/>
              </a:ext>
            </a:extLst>
          </p:cNvPr>
          <p:cNvSpPr/>
          <p:nvPr/>
        </p:nvSpPr>
        <p:spPr>
          <a:xfrm>
            <a:off x="948645" y="5964231"/>
            <a:ext cx="43643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家屋評価システム改修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E0807B83-FC80-4822-AB34-136CF43D4B10}"/>
              </a:ext>
            </a:extLst>
          </p:cNvPr>
          <p:cNvSpPr txBox="1"/>
          <p:nvPr/>
        </p:nvSpPr>
        <p:spPr>
          <a:xfrm>
            <a:off x="217714" y="927965"/>
            <a:ext cx="6422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●通常業務 事務フロー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（通年）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4B387DA-62E6-4B26-89FB-2A695D043049}"/>
              </a:ext>
            </a:extLst>
          </p:cNvPr>
          <p:cNvSpPr txBox="1"/>
          <p:nvPr/>
        </p:nvSpPr>
        <p:spPr>
          <a:xfrm>
            <a:off x="217714" y="5419029"/>
            <a:ext cx="64225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●評価替え業務 事務フロー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（３年毎の固定資産評価基準改正の都度）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58D56751-A899-4CC2-A009-D71FC56BB729}"/>
              </a:ext>
            </a:extLst>
          </p:cNvPr>
          <p:cNvSpPr txBox="1"/>
          <p:nvPr/>
        </p:nvSpPr>
        <p:spPr>
          <a:xfrm>
            <a:off x="579313" y="6453332"/>
            <a:ext cx="369332" cy="1014549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200" dirty="0"/>
              <a:t>総務省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80EE18FC-5770-4665-84F6-15E962382D1A}"/>
              </a:ext>
            </a:extLst>
          </p:cNvPr>
          <p:cNvSpPr/>
          <p:nvPr/>
        </p:nvSpPr>
        <p:spPr>
          <a:xfrm>
            <a:off x="941313" y="7537873"/>
            <a:ext cx="4339812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家屋評価システム改修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0C84CE28-8680-4A0C-804D-F77AA4E5D1F0}"/>
              </a:ext>
            </a:extLst>
          </p:cNvPr>
          <p:cNvSpPr txBox="1"/>
          <p:nvPr/>
        </p:nvSpPr>
        <p:spPr>
          <a:xfrm>
            <a:off x="509349" y="7626188"/>
            <a:ext cx="400110" cy="860128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200" dirty="0"/>
              <a:t>職員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332FAF3A-0268-47CE-A338-97547D7C1E70}"/>
              </a:ext>
            </a:extLst>
          </p:cNvPr>
          <p:cNvSpPr/>
          <p:nvPr/>
        </p:nvSpPr>
        <p:spPr>
          <a:xfrm>
            <a:off x="953216" y="8491998"/>
            <a:ext cx="4327909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DB8F928E-62F6-4C2A-A8C0-EA1C245738BC}"/>
              </a:ext>
            </a:extLst>
          </p:cNvPr>
          <p:cNvSpPr/>
          <p:nvPr/>
        </p:nvSpPr>
        <p:spPr>
          <a:xfrm>
            <a:off x="2015537" y="6530583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R5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年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6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月</a:t>
            </a:r>
            <a:endParaRPr kumimoji="1" lang="en-US" altLang="ja-JP" sz="10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評価基準</a:t>
            </a:r>
            <a:endParaRPr kumimoji="1" lang="en-US" altLang="ja-JP" sz="10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基準表告示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3420E9A5-BFCD-425D-B03A-E18C5FDF1656}"/>
              </a:ext>
            </a:extLst>
          </p:cNvPr>
          <p:cNvSpPr/>
          <p:nvPr/>
        </p:nvSpPr>
        <p:spPr>
          <a:xfrm>
            <a:off x="3079033" y="6530583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R5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年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11</a:t>
            </a:r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月</a:t>
            </a:r>
            <a:endParaRPr kumimoji="1" lang="en-US" altLang="ja-JP" sz="10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評価基準</a:t>
            </a:r>
            <a:endParaRPr kumimoji="1" lang="en-US" altLang="ja-JP" sz="1000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補正率告示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F8F14B57-210F-4794-ABEB-B8E47E7DF4BB}"/>
              </a:ext>
            </a:extLst>
          </p:cNvPr>
          <p:cNvSpPr/>
          <p:nvPr/>
        </p:nvSpPr>
        <p:spPr>
          <a:xfrm>
            <a:off x="5368321" y="7537873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独自評点数、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</a:rPr>
              <a:t>評価実務改正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55" name="角丸四角形 88">
            <a:extLst>
              <a:ext uri="{FF2B5EF4-FFF2-40B4-BE49-F238E27FC236}">
                <a16:creationId xmlns:a16="http://schemas.microsoft.com/office/drawing/2014/main" id="{0B274E8B-2EC9-469A-8CED-01B63BC16569}"/>
              </a:ext>
            </a:extLst>
          </p:cNvPr>
          <p:cNvSpPr/>
          <p:nvPr/>
        </p:nvSpPr>
        <p:spPr>
          <a:xfrm>
            <a:off x="884937" y="7489148"/>
            <a:ext cx="4428041" cy="1981876"/>
          </a:xfrm>
          <a:prstGeom prst="roundRect">
            <a:avLst>
              <a:gd name="adj" fmla="val 9446"/>
            </a:avLst>
          </a:prstGeom>
          <a:noFill/>
          <a:ln w="28575">
            <a:solidFill>
              <a:srgbClr val="FF0000"/>
            </a:solidFill>
            <a:prstDash val="solid"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accent2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AF2ABBB9-8679-431A-9E8B-233F93545F37}"/>
              </a:ext>
            </a:extLst>
          </p:cNvPr>
          <p:cNvCxnSpPr>
            <a:cxnSpLocks/>
          </p:cNvCxnSpPr>
          <p:nvPr/>
        </p:nvCxnSpPr>
        <p:spPr>
          <a:xfrm flipH="1">
            <a:off x="4285753" y="5878996"/>
            <a:ext cx="14871" cy="3737113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矢印: 五方向 55">
            <a:extLst>
              <a:ext uri="{FF2B5EF4-FFF2-40B4-BE49-F238E27FC236}">
                <a16:creationId xmlns:a16="http://schemas.microsoft.com/office/drawing/2014/main" id="{4B6EBE12-E902-4F43-A425-82CAD7B9C3A2}"/>
              </a:ext>
            </a:extLst>
          </p:cNvPr>
          <p:cNvSpPr/>
          <p:nvPr/>
        </p:nvSpPr>
        <p:spPr>
          <a:xfrm>
            <a:off x="5368320" y="5982119"/>
            <a:ext cx="963185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通知文書</a:t>
            </a:r>
            <a:endParaRPr kumimoji="1" lang="en-US" altLang="ja-JP" sz="105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改正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675A7D3-0069-4228-93CC-4AF72E501653}"/>
              </a:ext>
            </a:extLst>
          </p:cNvPr>
          <p:cNvSpPr txBox="1"/>
          <p:nvPr/>
        </p:nvSpPr>
        <p:spPr>
          <a:xfrm>
            <a:off x="4559028" y="8022422"/>
            <a:ext cx="777439" cy="4154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/>
            <a:r>
              <a:rPr kumimoji="1" lang="ja-JP" altLang="en-US" sz="1050" dirty="0">
                <a:latin typeface="+mn-ea"/>
              </a:rPr>
              <a:t>Ｒ</a:t>
            </a:r>
            <a:r>
              <a:rPr kumimoji="1" lang="en-US" altLang="ja-JP" sz="1050" dirty="0">
                <a:latin typeface="+mn-ea"/>
              </a:rPr>
              <a:t>6</a:t>
            </a:r>
            <a:r>
              <a:rPr kumimoji="1" lang="ja-JP" altLang="en-US" sz="1050" dirty="0">
                <a:latin typeface="+mn-ea"/>
              </a:rPr>
              <a:t>年</a:t>
            </a:r>
            <a:r>
              <a:rPr kumimoji="1" lang="en-US" altLang="ja-JP" sz="1050" dirty="0">
                <a:latin typeface="+mn-ea"/>
              </a:rPr>
              <a:t>9</a:t>
            </a:r>
            <a:r>
              <a:rPr kumimoji="1" lang="ja-JP" altLang="en-US" sz="1050" dirty="0">
                <a:latin typeface="+mn-ea"/>
              </a:rPr>
              <a:t>月</a:t>
            </a:r>
            <a:endParaRPr kumimoji="1" lang="en-US" altLang="ja-JP" sz="1050" dirty="0">
              <a:latin typeface="+mn-ea"/>
            </a:endParaRPr>
          </a:p>
          <a:p>
            <a:pPr algn="r"/>
            <a:r>
              <a:rPr kumimoji="1" lang="ja-JP" altLang="en-US" sz="1050" dirty="0">
                <a:latin typeface="+mn-ea"/>
              </a:rPr>
              <a:t>完了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F3926F2B-79B4-43D7-998F-8307B2ACA758}"/>
              </a:ext>
            </a:extLst>
          </p:cNvPr>
          <p:cNvSpPr/>
          <p:nvPr/>
        </p:nvSpPr>
        <p:spPr>
          <a:xfrm>
            <a:off x="5245637" y="3811387"/>
            <a:ext cx="963185" cy="9072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・不動産取得税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　課税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FB1904C5-9A78-48D5-9496-E89EF60CCDFE}"/>
              </a:ext>
            </a:extLst>
          </p:cNvPr>
          <p:cNvSpPr/>
          <p:nvPr/>
        </p:nvSpPr>
        <p:spPr>
          <a:xfrm>
            <a:off x="5245636" y="2825974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・固定資産税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　課税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F8859252-0ADC-4744-9FF9-3633B201B8C3}"/>
              </a:ext>
            </a:extLst>
          </p:cNvPr>
          <p:cNvSpPr/>
          <p:nvPr/>
        </p:nvSpPr>
        <p:spPr>
          <a:xfrm>
            <a:off x="5245636" y="1848513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・納税</a:t>
            </a:r>
          </a:p>
        </p:txBody>
      </p:sp>
      <p:sp>
        <p:nvSpPr>
          <p:cNvPr id="62" name="矢印: 五方向 61">
            <a:extLst>
              <a:ext uri="{FF2B5EF4-FFF2-40B4-BE49-F238E27FC236}">
                <a16:creationId xmlns:a16="http://schemas.microsoft.com/office/drawing/2014/main" id="{75BBF06A-8CA3-4C3C-8781-58DBB6570078}"/>
              </a:ext>
            </a:extLst>
          </p:cNvPr>
          <p:cNvSpPr/>
          <p:nvPr/>
        </p:nvSpPr>
        <p:spPr>
          <a:xfrm>
            <a:off x="5245636" y="1312967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賦課徴収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0F4259D-52C2-498A-9529-D3833E443871}"/>
              </a:ext>
            </a:extLst>
          </p:cNvPr>
          <p:cNvSpPr txBox="1"/>
          <p:nvPr/>
        </p:nvSpPr>
        <p:spPr>
          <a:xfrm>
            <a:off x="5229285" y="3807370"/>
            <a:ext cx="10054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/>
              <a:t>（課税担当職員）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21678E75-367F-48D4-AFFB-373EC8A3276F}"/>
              </a:ext>
            </a:extLst>
          </p:cNvPr>
          <p:cNvSpPr txBox="1"/>
          <p:nvPr/>
        </p:nvSpPr>
        <p:spPr>
          <a:xfrm>
            <a:off x="0" y="437333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事務フロー及びシステム化の範囲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4A82A91-DA41-4752-8FFB-353F7D82F9C6}"/>
              </a:ext>
            </a:extLst>
          </p:cNvPr>
          <p:cNvSpPr txBox="1"/>
          <p:nvPr/>
        </p:nvSpPr>
        <p:spPr>
          <a:xfrm>
            <a:off x="3745760" y="5660449"/>
            <a:ext cx="9573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基準年</a:t>
            </a:r>
            <a:r>
              <a:rPr kumimoji="1" lang="en-US" altLang="ja-JP" sz="1000" dirty="0"/>
              <a:t>1</a:t>
            </a:r>
            <a:r>
              <a:rPr kumimoji="1" lang="ja-JP" altLang="en-US" sz="1000" dirty="0"/>
              <a:t>月</a:t>
            </a:r>
            <a:r>
              <a:rPr kumimoji="1" lang="en-US" altLang="ja-JP" sz="1000" dirty="0"/>
              <a:t>1</a:t>
            </a:r>
            <a:r>
              <a:rPr kumimoji="1" lang="ja-JP" altLang="en-US" sz="1000" dirty="0"/>
              <a:t>日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4212A0B3-6FDB-4031-9E43-E564ED5F666F}"/>
              </a:ext>
            </a:extLst>
          </p:cNvPr>
          <p:cNvSpPr txBox="1"/>
          <p:nvPr/>
        </p:nvSpPr>
        <p:spPr>
          <a:xfrm>
            <a:off x="2955331" y="4799658"/>
            <a:ext cx="1210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システム化の範囲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2BA44B92-26FC-4502-A026-E37C2924A156}"/>
              </a:ext>
            </a:extLst>
          </p:cNvPr>
          <p:cNvSpPr txBox="1"/>
          <p:nvPr/>
        </p:nvSpPr>
        <p:spPr>
          <a:xfrm>
            <a:off x="2612763" y="9468667"/>
            <a:ext cx="1210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/>
              <a:t>システム化の範囲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7A83AD5-36B7-4EF3-9E20-3A58C9DC6DB0}"/>
              </a:ext>
            </a:extLst>
          </p:cNvPr>
          <p:cNvSpPr txBox="1"/>
          <p:nvPr/>
        </p:nvSpPr>
        <p:spPr>
          <a:xfrm>
            <a:off x="1004206" y="8553594"/>
            <a:ext cx="3509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課題</a:t>
            </a:r>
            <a:endParaRPr kumimoji="1" lang="en-US" altLang="ja-JP" sz="10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・家屋評価に関する知識に加え、</a:t>
            </a:r>
            <a:r>
              <a:rPr kumimoji="1" lang="en-US" altLang="ja-JP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Excel</a:t>
            </a:r>
            <a:r>
              <a:rPr kumimoji="1" lang="ja-JP" altLang="en-US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に関する深い知識が必要。</a:t>
            </a:r>
            <a:endParaRPr kumimoji="1" lang="en-US" altLang="ja-JP" sz="10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・通常業務も並行して行うため、業務量の負担が大きい。</a:t>
            </a:r>
            <a:endParaRPr kumimoji="1" lang="en-US" altLang="ja-JP" sz="10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r>
              <a:rPr kumimoji="1" lang="ja-JP" altLang="en-US" sz="1000" dirty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・新基準での評価開始が遅れることで、県・市の課税が遅延。</a:t>
            </a:r>
            <a:endParaRPr kumimoji="1" lang="en-US" altLang="ja-JP" sz="1000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6CE81380-CA44-4E05-90E1-F1554EBFB713}"/>
              </a:ext>
            </a:extLst>
          </p:cNvPr>
          <p:cNvSpPr txBox="1"/>
          <p:nvPr/>
        </p:nvSpPr>
        <p:spPr>
          <a:xfrm>
            <a:off x="6027089" y="173209"/>
            <a:ext cx="6516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別紙１</a:t>
            </a:r>
          </a:p>
        </p:txBody>
      </p:sp>
    </p:spTree>
    <p:extLst>
      <p:ext uri="{BB962C8B-B14F-4D97-AF65-F5344CB8AC3E}">
        <p14:creationId xmlns:p14="http://schemas.microsoft.com/office/powerpoint/2010/main" val="489925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225</Words>
  <Application>Microsoft Office PowerPoint</Application>
  <PresentationFormat>A4 210 x 297 mm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Yu Gothic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長岡 秀樹</dc:creator>
  <cp:lastModifiedBy>内田　玲子</cp:lastModifiedBy>
  <cp:revision>24</cp:revision>
  <cp:lastPrinted>2025-10-02T02:43:59Z</cp:lastPrinted>
  <dcterms:created xsi:type="dcterms:W3CDTF">2023-04-21T07:31:20Z</dcterms:created>
  <dcterms:modified xsi:type="dcterms:W3CDTF">2025-10-02T02:44:02Z</dcterms:modified>
</cp:coreProperties>
</file>