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sldIdLst>
    <p:sldId id="257" r:id="rId2"/>
    <p:sldId id="258" r:id="rId3"/>
  </p:sldIdLst>
  <p:sldSz cx="7775575" cy="10907713"/>
  <p:notesSz cx="6807200" cy="99393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3399"/>
    <a:srgbClr val="009900"/>
    <a:srgbClr val="FF0066"/>
    <a:srgbClr val="F6E967"/>
    <a:srgbClr val="1F4E79"/>
    <a:srgbClr val="3F64A8"/>
    <a:srgbClr val="F4A300"/>
    <a:srgbClr val="EA0000"/>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000" autoAdjust="0"/>
    <p:restoredTop sz="94660" autoAdjust="0"/>
  </p:normalViewPr>
  <p:slideViewPr>
    <p:cSldViewPr snapToGrid="0">
      <p:cViewPr varScale="1">
        <p:scale>
          <a:sx n="46" d="100"/>
          <a:sy n="46" d="100"/>
        </p:scale>
        <p:origin x="1788" y="66"/>
      </p:cViewPr>
      <p:guideLst>
        <p:guide orient="horz" pos="3435"/>
        <p:guide pos="244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9543"/>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3817"/>
            </a:lvl1pPr>
            <a:lvl2pPr marL="727174" indent="0" algn="ctr">
              <a:buNone/>
              <a:defRPr sz="3182"/>
            </a:lvl2pPr>
            <a:lvl3pPr marL="1454349" indent="0" algn="ctr">
              <a:buNone/>
              <a:defRPr sz="2863"/>
            </a:lvl3pPr>
            <a:lvl4pPr marL="2181522" indent="0" algn="ctr">
              <a:buNone/>
              <a:defRPr sz="2545"/>
            </a:lvl4pPr>
            <a:lvl5pPr marL="2908696" indent="0" algn="ctr">
              <a:buNone/>
              <a:defRPr sz="2545"/>
            </a:lvl5pPr>
            <a:lvl6pPr marL="3635871" indent="0" algn="ctr">
              <a:buNone/>
              <a:defRPr sz="2545"/>
            </a:lvl6pPr>
            <a:lvl7pPr marL="4363045" indent="0" algn="ctr">
              <a:buNone/>
              <a:defRPr sz="2545"/>
            </a:lvl7pPr>
            <a:lvl8pPr marL="5090220" indent="0" algn="ctr">
              <a:buNone/>
              <a:defRPr sz="2545"/>
            </a:lvl8pPr>
            <a:lvl9pPr marL="5817393" indent="0" algn="ctr">
              <a:buNone/>
              <a:defRPr sz="2545"/>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45001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2472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6"/>
            <a:ext cx="1676609" cy="9243782"/>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34571" y="580736"/>
            <a:ext cx="4932630" cy="924378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59630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33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1772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9543"/>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3817">
                <a:solidFill>
                  <a:schemeClr val="tx1"/>
                </a:solidFill>
              </a:defRPr>
            </a:lvl1pPr>
            <a:lvl2pPr marL="727174" indent="0">
              <a:buNone/>
              <a:defRPr sz="3182">
                <a:solidFill>
                  <a:schemeClr val="tx1">
                    <a:tint val="75000"/>
                  </a:schemeClr>
                </a:solidFill>
              </a:defRPr>
            </a:lvl2pPr>
            <a:lvl3pPr marL="1454349" indent="0">
              <a:buNone/>
              <a:defRPr sz="2863">
                <a:solidFill>
                  <a:schemeClr val="tx1">
                    <a:tint val="75000"/>
                  </a:schemeClr>
                </a:solidFill>
              </a:defRPr>
            </a:lvl3pPr>
            <a:lvl4pPr marL="2181522" indent="0">
              <a:buNone/>
              <a:defRPr sz="2545">
                <a:solidFill>
                  <a:schemeClr val="tx1">
                    <a:tint val="75000"/>
                  </a:schemeClr>
                </a:solidFill>
              </a:defRPr>
            </a:lvl4pPr>
            <a:lvl5pPr marL="2908696" indent="0">
              <a:buNone/>
              <a:defRPr sz="2545">
                <a:solidFill>
                  <a:schemeClr val="tx1">
                    <a:tint val="75000"/>
                  </a:schemeClr>
                </a:solidFill>
              </a:defRPr>
            </a:lvl5pPr>
            <a:lvl6pPr marL="3635871" indent="0">
              <a:buNone/>
              <a:defRPr sz="2545">
                <a:solidFill>
                  <a:schemeClr val="tx1">
                    <a:tint val="75000"/>
                  </a:schemeClr>
                </a:solidFill>
              </a:defRPr>
            </a:lvl6pPr>
            <a:lvl7pPr marL="4363045" indent="0">
              <a:buNone/>
              <a:defRPr sz="2545">
                <a:solidFill>
                  <a:schemeClr val="tx1">
                    <a:tint val="75000"/>
                  </a:schemeClr>
                </a:solidFill>
              </a:defRPr>
            </a:lvl7pPr>
            <a:lvl8pPr marL="5090220" indent="0">
              <a:buNone/>
              <a:defRPr sz="2545">
                <a:solidFill>
                  <a:schemeClr val="tx1">
                    <a:tint val="75000"/>
                  </a:schemeClr>
                </a:solidFill>
              </a:defRPr>
            </a:lvl8pPr>
            <a:lvl9pPr marL="5817393" indent="0">
              <a:buNone/>
              <a:defRPr sz="2545">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3765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34571" y="2903674"/>
            <a:ext cx="3304619" cy="69208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936385" y="2903674"/>
            <a:ext cx="3304619" cy="69208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0143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5585" y="2673906"/>
            <a:ext cx="3289432" cy="1310439"/>
          </a:xfrm>
        </p:spPr>
        <p:txBody>
          <a:bodyPr anchor="b"/>
          <a:lstStyle>
            <a:lvl1pPr marL="0" indent="0">
              <a:buNone/>
              <a:defRPr sz="3817" b="1"/>
            </a:lvl1pPr>
            <a:lvl2pPr marL="727174" indent="0">
              <a:buNone/>
              <a:defRPr sz="3182" b="1"/>
            </a:lvl2pPr>
            <a:lvl3pPr marL="1454349" indent="0">
              <a:buNone/>
              <a:defRPr sz="2863" b="1"/>
            </a:lvl3pPr>
            <a:lvl4pPr marL="2181522" indent="0">
              <a:buNone/>
              <a:defRPr sz="2545" b="1"/>
            </a:lvl4pPr>
            <a:lvl5pPr marL="2908696" indent="0">
              <a:buNone/>
              <a:defRPr sz="2545" b="1"/>
            </a:lvl5pPr>
            <a:lvl6pPr marL="3635871" indent="0">
              <a:buNone/>
              <a:defRPr sz="2545" b="1"/>
            </a:lvl6pPr>
            <a:lvl7pPr marL="4363045" indent="0">
              <a:buNone/>
              <a:defRPr sz="2545" b="1"/>
            </a:lvl7pPr>
            <a:lvl8pPr marL="5090220" indent="0">
              <a:buNone/>
              <a:defRPr sz="2545" b="1"/>
            </a:lvl8pPr>
            <a:lvl9pPr marL="5817393" indent="0">
              <a:buNone/>
              <a:defRPr sz="2545" b="1"/>
            </a:lvl9pPr>
          </a:lstStyle>
          <a:p>
            <a:pPr lvl="0"/>
            <a:r>
              <a:rPr lang="ja-JP" altLang="en-US" smtClean="0"/>
              <a:t>マスター テキストの書式設定</a:t>
            </a:r>
          </a:p>
        </p:txBody>
      </p:sp>
      <p:sp>
        <p:nvSpPr>
          <p:cNvPr id="4" name="Content Placeholder 3"/>
          <p:cNvSpPr>
            <a:spLocks noGrp="1"/>
          </p:cNvSpPr>
          <p:nvPr>
            <p:ph sz="half" idx="2"/>
          </p:nvPr>
        </p:nvSpPr>
        <p:spPr>
          <a:xfrm>
            <a:off x="535585" y="3984346"/>
            <a:ext cx="3289432" cy="586037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936386" y="2673906"/>
            <a:ext cx="3305632" cy="1310439"/>
          </a:xfrm>
        </p:spPr>
        <p:txBody>
          <a:bodyPr anchor="b"/>
          <a:lstStyle>
            <a:lvl1pPr marL="0" indent="0">
              <a:buNone/>
              <a:defRPr sz="3817" b="1"/>
            </a:lvl1pPr>
            <a:lvl2pPr marL="727174" indent="0">
              <a:buNone/>
              <a:defRPr sz="3182" b="1"/>
            </a:lvl2pPr>
            <a:lvl3pPr marL="1454349" indent="0">
              <a:buNone/>
              <a:defRPr sz="2863" b="1"/>
            </a:lvl3pPr>
            <a:lvl4pPr marL="2181522" indent="0">
              <a:buNone/>
              <a:defRPr sz="2545" b="1"/>
            </a:lvl4pPr>
            <a:lvl5pPr marL="2908696" indent="0">
              <a:buNone/>
              <a:defRPr sz="2545" b="1"/>
            </a:lvl5pPr>
            <a:lvl6pPr marL="3635871" indent="0">
              <a:buNone/>
              <a:defRPr sz="2545" b="1"/>
            </a:lvl6pPr>
            <a:lvl7pPr marL="4363045" indent="0">
              <a:buNone/>
              <a:defRPr sz="2545" b="1"/>
            </a:lvl7pPr>
            <a:lvl8pPr marL="5090220" indent="0">
              <a:buNone/>
              <a:defRPr sz="2545" b="1"/>
            </a:lvl8pPr>
            <a:lvl9pPr marL="5817393" indent="0">
              <a:buNone/>
              <a:defRPr sz="2545" b="1"/>
            </a:lvl9pPr>
          </a:lstStyle>
          <a:p>
            <a:pPr lvl="0"/>
            <a:r>
              <a:rPr lang="ja-JP" altLang="en-US" smtClean="0"/>
              <a:t>マスター テキストの書式設定</a:t>
            </a:r>
          </a:p>
        </p:txBody>
      </p:sp>
      <p:sp>
        <p:nvSpPr>
          <p:cNvPr id="6" name="Content Placeholder 5"/>
          <p:cNvSpPr>
            <a:spLocks noGrp="1"/>
          </p:cNvSpPr>
          <p:nvPr>
            <p:ph sz="quarter" idx="4"/>
          </p:nvPr>
        </p:nvSpPr>
        <p:spPr>
          <a:xfrm>
            <a:off x="3936386" y="3984346"/>
            <a:ext cx="3305632" cy="586037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75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4815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9566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2"/>
            <a:ext cx="2507825" cy="2545133"/>
          </a:xfrm>
        </p:spPr>
        <p:txBody>
          <a:bodyPr anchor="b"/>
          <a:lstStyle>
            <a:lvl1pPr>
              <a:defRPr sz="508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305632" y="1570510"/>
            <a:ext cx="3936385" cy="7751546"/>
          </a:xfrm>
        </p:spPr>
        <p:txBody>
          <a:bodyPr/>
          <a:lstStyle>
            <a:lvl1pPr>
              <a:defRPr sz="5089"/>
            </a:lvl1pPr>
            <a:lvl2pPr>
              <a:defRPr sz="4454"/>
            </a:lvl2pPr>
            <a:lvl3pPr>
              <a:defRPr sz="3817"/>
            </a:lvl3pPr>
            <a:lvl4pPr>
              <a:defRPr sz="3182"/>
            </a:lvl4pPr>
            <a:lvl5pPr>
              <a:defRPr sz="3182"/>
            </a:lvl5pPr>
            <a:lvl6pPr>
              <a:defRPr sz="3182"/>
            </a:lvl6pPr>
            <a:lvl7pPr>
              <a:defRPr sz="3182"/>
            </a:lvl7pPr>
            <a:lvl8pPr>
              <a:defRPr sz="3182"/>
            </a:lvl8pPr>
            <a:lvl9pPr>
              <a:defRPr sz="318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2545"/>
            </a:lvl1pPr>
            <a:lvl2pPr marL="727174" indent="0">
              <a:buNone/>
              <a:defRPr sz="2226"/>
            </a:lvl2pPr>
            <a:lvl3pPr marL="1454349" indent="0">
              <a:buNone/>
              <a:defRPr sz="1909"/>
            </a:lvl3pPr>
            <a:lvl4pPr marL="2181522" indent="0">
              <a:buNone/>
              <a:defRPr sz="1591"/>
            </a:lvl4pPr>
            <a:lvl5pPr marL="2908696" indent="0">
              <a:buNone/>
              <a:defRPr sz="1591"/>
            </a:lvl5pPr>
            <a:lvl6pPr marL="3635871" indent="0">
              <a:buNone/>
              <a:defRPr sz="1591"/>
            </a:lvl6pPr>
            <a:lvl7pPr marL="4363045" indent="0">
              <a:buNone/>
              <a:defRPr sz="1591"/>
            </a:lvl7pPr>
            <a:lvl8pPr marL="5090220" indent="0">
              <a:buNone/>
              <a:defRPr sz="1591"/>
            </a:lvl8pPr>
            <a:lvl9pPr marL="5817393" indent="0">
              <a:buNone/>
              <a:defRPr sz="1591"/>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939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2"/>
            <a:ext cx="2507825" cy="2545133"/>
          </a:xfrm>
        </p:spPr>
        <p:txBody>
          <a:bodyPr anchor="b"/>
          <a:lstStyle>
            <a:lvl1pPr>
              <a:defRPr sz="508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305632" y="1570510"/>
            <a:ext cx="3936385" cy="7751546"/>
          </a:xfrm>
        </p:spPr>
        <p:txBody>
          <a:bodyPr anchor="t"/>
          <a:lstStyle>
            <a:lvl1pPr marL="0" indent="0">
              <a:buNone/>
              <a:defRPr sz="5089"/>
            </a:lvl1pPr>
            <a:lvl2pPr marL="727174" indent="0">
              <a:buNone/>
              <a:defRPr sz="4454"/>
            </a:lvl2pPr>
            <a:lvl3pPr marL="1454349" indent="0">
              <a:buNone/>
              <a:defRPr sz="3817"/>
            </a:lvl3pPr>
            <a:lvl4pPr marL="2181522" indent="0">
              <a:buNone/>
              <a:defRPr sz="3182"/>
            </a:lvl4pPr>
            <a:lvl5pPr marL="2908696" indent="0">
              <a:buNone/>
              <a:defRPr sz="3182"/>
            </a:lvl5pPr>
            <a:lvl6pPr marL="3635871" indent="0">
              <a:buNone/>
              <a:defRPr sz="3182"/>
            </a:lvl6pPr>
            <a:lvl7pPr marL="4363045" indent="0">
              <a:buNone/>
              <a:defRPr sz="3182"/>
            </a:lvl7pPr>
            <a:lvl8pPr marL="5090220" indent="0">
              <a:buNone/>
              <a:defRPr sz="3182"/>
            </a:lvl8pPr>
            <a:lvl9pPr marL="5817393" indent="0">
              <a:buNone/>
              <a:defRPr sz="3182"/>
            </a:lvl9pPr>
          </a:lstStyle>
          <a:p>
            <a:r>
              <a:rPr lang="ja-JP" altLang="en-US" smtClean="0"/>
              <a:t>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2545"/>
            </a:lvl1pPr>
            <a:lvl2pPr marL="727174" indent="0">
              <a:buNone/>
              <a:defRPr sz="2226"/>
            </a:lvl2pPr>
            <a:lvl3pPr marL="1454349" indent="0">
              <a:buNone/>
              <a:defRPr sz="1909"/>
            </a:lvl3pPr>
            <a:lvl4pPr marL="2181522" indent="0">
              <a:buNone/>
              <a:defRPr sz="1591"/>
            </a:lvl4pPr>
            <a:lvl5pPr marL="2908696" indent="0">
              <a:buNone/>
              <a:defRPr sz="1591"/>
            </a:lvl5pPr>
            <a:lvl6pPr marL="3635871" indent="0">
              <a:buNone/>
              <a:defRPr sz="1591"/>
            </a:lvl6pPr>
            <a:lvl7pPr marL="4363045" indent="0">
              <a:buNone/>
              <a:defRPr sz="1591"/>
            </a:lvl7pPr>
            <a:lvl8pPr marL="5090220" indent="0">
              <a:buNone/>
              <a:defRPr sz="1591"/>
            </a:lvl8pPr>
            <a:lvl9pPr marL="5817393" indent="0">
              <a:buNone/>
              <a:defRPr sz="1591"/>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pPr/>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80773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34571" y="2903674"/>
            <a:ext cx="6706433" cy="69208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34571" y="10109837"/>
            <a:ext cx="1749504" cy="580734"/>
          </a:xfrm>
          <a:prstGeom prst="rect">
            <a:avLst/>
          </a:prstGeom>
        </p:spPr>
        <p:txBody>
          <a:bodyPr vert="horz" lIns="91440" tIns="45720" rIns="91440" bIns="45720" rtlCol="0" anchor="ctr"/>
          <a:lstStyle>
            <a:lvl1pPr algn="l">
              <a:defRPr sz="1909">
                <a:solidFill>
                  <a:schemeClr val="tx1">
                    <a:tint val="75000"/>
                  </a:schemeClr>
                </a:solidFill>
              </a:defRPr>
            </a:lvl1pPr>
          </a:lstStyle>
          <a:p>
            <a:fld id="{C764DE79-268F-4C1A-8933-263129D2AF90}" type="datetimeFigureOut">
              <a:rPr lang="en-US" smtClean="0"/>
              <a:pPr/>
              <a:t>4/16/2018</a:t>
            </a:fld>
            <a:endParaRPr lang="en-US" dirty="0"/>
          </a:p>
        </p:txBody>
      </p:sp>
      <p:sp>
        <p:nvSpPr>
          <p:cNvPr id="5" name="Footer Placeholder 4"/>
          <p:cNvSpPr>
            <a:spLocks noGrp="1"/>
          </p:cNvSpPr>
          <p:nvPr>
            <p:ph type="ftr" sz="quarter" idx="3"/>
          </p:nvPr>
        </p:nvSpPr>
        <p:spPr>
          <a:xfrm>
            <a:off x="2575660" y="10109837"/>
            <a:ext cx="2624256" cy="580734"/>
          </a:xfrm>
          <a:prstGeom prst="rect">
            <a:avLst/>
          </a:prstGeom>
        </p:spPr>
        <p:txBody>
          <a:bodyPr vert="horz" lIns="91440" tIns="45720" rIns="91440" bIns="45720" rtlCol="0" anchor="ctr"/>
          <a:lstStyle>
            <a:lvl1pPr algn="ctr">
              <a:defRPr sz="190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91501" y="10109837"/>
            <a:ext cx="1749504" cy="580734"/>
          </a:xfrm>
          <a:prstGeom prst="rect">
            <a:avLst/>
          </a:prstGeom>
        </p:spPr>
        <p:txBody>
          <a:bodyPr vert="horz" lIns="91440" tIns="45720" rIns="91440" bIns="45720" rtlCol="0" anchor="ctr"/>
          <a:lstStyle>
            <a:lvl1pPr algn="r">
              <a:defRPr sz="1909">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475424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1454349" rtl="0" eaLnBrk="1" latinLnBrk="0" hangingPunct="1">
        <a:lnSpc>
          <a:spcPct val="90000"/>
        </a:lnSpc>
        <a:spcBef>
          <a:spcPct val="0"/>
        </a:spcBef>
        <a:buNone/>
        <a:defRPr kumimoji="1" sz="6999" kern="1200">
          <a:solidFill>
            <a:schemeClr val="tx1"/>
          </a:solidFill>
          <a:latin typeface="+mj-lt"/>
          <a:ea typeface="+mj-ea"/>
          <a:cs typeface="+mj-cs"/>
        </a:defRPr>
      </a:lvl1pPr>
    </p:titleStyle>
    <p:bodyStyle>
      <a:lvl1pPr marL="363588" indent="-363588" algn="l" defTabSz="1454349" rtl="0" eaLnBrk="1" latinLnBrk="0" hangingPunct="1">
        <a:lnSpc>
          <a:spcPct val="90000"/>
        </a:lnSpc>
        <a:spcBef>
          <a:spcPts val="1591"/>
        </a:spcBef>
        <a:buFont typeface="Arial" panose="020B0604020202020204" pitchFamily="34" charset="0"/>
        <a:buChar char="•"/>
        <a:defRPr kumimoji="1" sz="4454" kern="1200">
          <a:solidFill>
            <a:schemeClr val="tx1"/>
          </a:solidFill>
          <a:latin typeface="+mn-lt"/>
          <a:ea typeface="+mn-ea"/>
          <a:cs typeface="+mn-cs"/>
        </a:defRPr>
      </a:lvl1pPr>
      <a:lvl2pPr marL="1090761" indent="-363588" algn="l" defTabSz="1454349" rtl="0" eaLnBrk="1" latinLnBrk="0" hangingPunct="1">
        <a:lnSpc>
          <a:spcPct val="90000"/>
        </a:lnSpc>
        <a:spcBef>
          <a:spcPts val="795"/>
        </a:spcBef>
        <a:buFont typeface="Arial" panose="020B0604020202020204" pitchFamily="34" charset="0"/>
        <a:buChar char="•"/>
        <a:defRPr kumimoji="1" sz="3817" kern="1200">
          <a:solidFill>
            <a:schemeClr val="tx1"/>
          </a:solidFill>
          <a:latin typeface="+mn-lt"/>
          <a:ea typeface="+mn-ea"/>
          <a:cs typeface="+mn-cs"/>
        </a:defRPr>
      </a:lvl2pPr>
      <a:lvl3pPr marL="1817935" indent="-363588" algn="l" defTabSz="1454349" rtl="0" eaLnBrk="1" latinLnBrk="0" hangingPunct="1">
        <a:lnSpc>
          <a:spcPct val="90000"/>
        </a:lnSpc>
        <a:spcBef>
          <a:spcPts val="795"/>
        </a:spcBef>
        <a:buFont typeface="Arial" panose="020B0604020202020204" pitchFamily="34" charset="0"/>
        <a:buChar char="•"/>
        <a:defRPr kumimoji="1" sz="3182" kern="1200">
          <a:solidFill>
            <a:schemeClr val="tx1"/>
          </a:solidFill>
          <a:latin typeface="+mn-lt"/>
          <a:ea typeface="+mn-ea"/>
          <a:cs typeface="+mn-cs"/>
        </a:defRPr>
      </a:lvl3pPr>
      <a:lvl4pPr marL="2545110"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4pPr>
      <a:lvl5pPr marL="3272284"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5pPr>
      <a:lvl6pPr marL="3999457"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6pPr>
      <a:lvl7pPr marL="4726632"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7pPr>
      <a:lvl8pPr marL="5453806"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8pPr>
      <a:lvl9pPr marL="6180981" indent="-363588" algn="l" defTabSz="1454349"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9pPr>
    </p:bodyStyle>
    <p:otherStyle>
      <a:defPPr>
        <a:defRPr lang="en-US"/>
      </a:defPPr>
      <a:lvl1pPr marL="0" algn="l" defTabSz="1454349" rtl="0" eaLnBrk="1" latinLnBrk="0" hangingPunct="1">
        <a:defRPr kumimoji="1" sz="2863" kern="1200">
          <a:solidFill>
            <a:schemeClr val="tx1"/>
          </a:solidFill>
          <a:latin typeface="+mn-lt"/>
          <a:ea typeface="+mn-ea"/>
          <a:cs typeface="+mn-cs"/>
        </a:defRPr>
      </a:lvl1pPr>
      <a:lvl2pPr marL="727174" algn="l" defTabSz="1454349" rtl="0" eaLnBrk="1" latinLnBrk="0" hangingPunct="1">
        <a:defRPr kumimoji="1" sz="2863" kern="1200">
          <a:solidFill>
            <a:schemeClr val="tx1"/>
          </a:solidFill>
          <a:latin typeface="+mn-lt"/>
          <a:ea typeface="+mn-ea"/>
          <a:cs typeface="+mn-cs"/>
        </a:defRPr>
      </a:lvl2pPr>
      <a:lvl3pPr marL="1454349" algn="l" defTabSz="1454349" rtl="0" eaLnBrk="1" latinLnBrk="0" hangingPunct="1">
        <a:defRPr kumimoji="1" sz="2863" kern="1200">
          <a:solidFill>
            <a:schemeClr val="tx1"/>
          </a:solidFill>
          <a:latin typeface="+mn-lt"/>
          <a:ea typeface="+mn-ea"/>
          <a:cs typeface="+mn-cs"/>
        </a:defRPr>
      </a:lvl3pPr>
      <a:lvl4pPr marL="2181522" algn="l" defTabSz="1454349" rtl="0" eaLnBrk="1" latinLnBrk="0" hangingPunct="1">
        <a:defRPr kumimoji="1" sz="2863" kern="1200">
          <a:solidFill>
            <a:schemeClr val="tx1"/>
          </a:solidFill>
          <a:latin typeface="+mn-lt"/>
          <a:ea typeface="+mn-ea"/>
          <a:cs typeface="+mn-cs"/>
        </a:defRPr>
      </a:lvl4pPr>
      <a:lvl5pPr marL="2908696" algn="l" defTabSz="1454349" rtl="0" eaLnBrk="1" latinLnBrk="0" hangingPunct="1">
        <a:defRPr kumimoji="1" sz="2863" kern="1200">
          <a:solidFill>
            <a:schemeClr val="tx1"/>
          </a:solidFill>
          <a:latin typeface="+mn-lt"/>
          <a:ea typeface="+mn-ea"/>
          <a:cs typeface="+mn-cs"/>
        </a:defRPr>
      </a:lvl5pPr>
      <a:lvl6pPr marL="3635871" algn="l" defTabSz="1454349" rtl="0" eaLnBrk="1" latinLnBrk="0" hangingPunct="1">
        <a:defRPr kumimoji="1" sz="2863" kern="1200">
          <a:solidFill>
            <a:schemeClr val="tx1"/>
          </a:solidFill>
          <a:latin typeface="+mn-lt"/>
          <a:ea typeface="+mn-ea"/>
          <a:cs typeface="+mn-cs"/>
        </a:defRPr>
      </a:lvl6pPr>
      <a:lvl7pPr marL="4363045" algn="l" defTabSz="1454349" rtl="0" eaLnBrk="1" latinLnBrk="0" hangingPunct="1">
        <a:defRPr kumimoji="1" sz="2863" kern="1200">
          <a:solidFill>
            <a:schemeClr val="tx1"/>
          </a:solidFill>
          <a:latin typeface="+mn-lt"/>
          <a:ea typeface="+mn-ea"/>
          <a:cs typeface="+mn-cs"/>
        </a:defRPr>
      </a:lvl7pPr>
      <a:lvl8pPr marL="5090220" algn="l" defTabSz="1454349" rtl="0" eaLnBrk="1" latinLnBrk="0" hangingPunct="1">
        <a:defRPr kumimoji="1" sz="2863" kern="1200">
          <a:solidFill>
            <a:schemeClr val="tx1"/>
          </a:solidFill>
          <a:latin typeface="+mn-lt"/>
          <a:ea typeface="+mn-ea"/>
          <a:cs typeface="+mn-cs"/>
        </a:defRPr>
      </a:lvl8pPr>
      <a:lvl9pPr marL="5817393" algn="l" defTabSz="1454349" rtl="0" eaLnBrk="1" latinLnBrk="0" hangingPunct="1">
        <a:defRPr kumimoji="1" sz="28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 name="図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8842" y="234458"/>
            <a:ext cx="1277191" cy="957893"/>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8702" y="3475690"/>
            <a:ext cx="1290566" cy="967924"/>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0995" y="1300379"/>
            <a:ext cx="1298272" cy="1002161"/>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1567" y="3478564"/>
            <a:ext cx="1291738" cy="983020"/>
          </a:xfrm>
          <a:prstGeom prst="rect">
            <a:avLst/>
          </a:prstGeom>
        </p:spPr>
      </p:pic>
      <p:pic>
        <p:nvPicPr>
          <p:cNvPr id="2056" name="Picture 8" descr="T:\国際観光課移行データ\☆国際交流係\03_友好交流（陝西省・忠清南道ほか）\H29\次世代養成事業\中国陝西省\07訪中\03訪中時写真\参加者送付用\★公室長説明用\阿倍仲麻呂.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471" r="8577" b="7628"/>
          <a:stretch/>
        </p:blipFill>
        <p:spPr bwMode="auto">
          <a:xfrm>
            <a:off x="241650" y="217352"/>
            <a:ext cx="4582570" cy="4369161"/>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2956" y="9539409"/>
            <a:ext cx="2546779" cy="1432563"/>
          </a:xfrm>
          <a:prstGeom prst="rect">
            <a:avLst/>
          </a:prstGeom>
        </p:spPr>
      </p:pic>
      <p:sp>
        <p:nvSpPr>
          <p:cNvPr id="4" name="テキスト ボックス 3"/>
          <p:cNvSpPr txBox="1"/>
          <p:nvPr/>
        </p:nvSpPr>
        <p:spPr>
          <a:xfrm>
            <a:off x="286254" y="5376656"/>
            <a:ext cx="7203064" cy="1477328"/>
          </a:xfrm>
          <a:prstGeom prst="rect">
            <a:avLst/>
          </a:prstGeom>
          <a:noFill/>
        </p:spPr>
        <p:txBody>
          <a:bodyPr wrap="square" rtlCol="0">
            <a:spAutoFit/>
          </a:bodyPr>
          <a:lstStyle/>
          <a:p>
            <a:pPr>
              <a:lnSpc>
                <a:spcPts val="1800"/>
              </a:lnSpc>
            </a:pPr>
            <a:r>
              <a:rPr lang="ja-JP" altLang="en-US" sz="1100" dirty="0" smtClean="0">
                <a:latin typeface="メイリオ" panose="020B0604030504040204" pitchFamily="50" charset="-128"/>
                <a:ea typeface="メイリオ" panose="020B0604030504040204" pitchFamily="50" charset="-128"/>
              </a:rPr>
              <a:t>かつて平城京や藤原京があり、「シルクロードの東の終着駅」と称される奈良県と唐をはじめ数多くの王朝の都・長安が置かれた陝西省は、歴史的なゆかりが深く、平成</a:t>
            </a:r>
            <a:r>
              <a:rPr lang="en-US" altLang="ja-JP" sz="1100" dirty="0">
                <a:latin typeface="メイリオ" panose="020B0604030504040204" pitchFamily="50" charset="-128"/>
                <a:ea typeface="メイリオ" panose="020B0604030504040204" pitchFamily="50" charset="-128"/>
              </a:rPr>
              <a:t>23</a:t>
            </a:r>
            <a:r>
              <a:rPr lang="ja-JP" altLang="en-US" sz="1100" dirty="0" smtClean="0">
                <a:latin typeface="メイリオ" panose="020B0604030504040204" pitchFamily="50" charset="-128"/>
                <a:ea typeface="メイリオ" panose="020B0604030504040204" pitchFamily="50" charset="-128"/>
              </a:rPr>
              <a:t>年９月</a:t>
            </a:r>
            <a:r>
              <a:rPr lang="ja-JP" altLang="en-US" sz="1100" dirty="0">
                <a:latin typeface="メイリオ" panose="020B0604030504040204" pitchFamily="50" charset="-128"/>
                <a:ea typeface="メイリオ" panose="020B0604030504040204" pitchFamily="50" charset="-128"/>
              </a:rPr>
              <a:t>に友好提携を締結しました</a:t>
            </a:r>
            <a:r>
              <a:rPr lang="ja-JP" altLang="en-US" sz="1100" dirty="0" smtClean="0">
                <a:latin typeface="メイリオ" panose="020B0604030504040204" pitchFamily="50" charset="-128"/>
                <a:ea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endParaRPr>
          </a:p>
          <a:p>
            <a:pPr>
              <a:lnSpc>
                <a:spcPts val="1800"/>
              </a:lnSpc>
            </a:pPr>
            <a:r>
              <a:rPr lang="ja-JP" altLang="en-US" sz="1100" dirty="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本事業では、陝西省及び奈良の唐招提寺を創建した鑑真ゆかりの地である江蘇省の揚州市等を訪問し、現地学生と交流するほか、</a:t>
            </a:r>
            <a:r>
              <a:rPr lang="ja-JP" altLang="en-US" sz="1100" dirty="0">
                <a:latin typeface="メイリオ" panose="020B0604030504040204" pitchFamily="50" charset="-128"/>
                <a:ea typeface="メイリオ" panose="020B0604030504040204" pitchFamily="50" charset="-128"/>
              </a:rPr>
              <a:t>現地で活躍するビジネスパーソン</a:t>
            </a:r>
            <a:r>
              <a:rPr lang="ja-JP" altLang="en-US" sz="1100" dirty="0" smtClean="0">
                <a:latin typeface="メイリオ" panose="020B0604030504040204" pitchFamily="50" charset="-128"/>
                <a:ea typeface="メイリオ" panose="020B0604030504040204" pitchFamily="50" charset="-128"/>
              </a:rPr>
              <a:t>からのお話や奈良とゆかりの深い歴史文化遺産の視察等をとおして、国境を越えた絆を結ぶとともに、優れた国際感覚を身につけます。</a:t>
            </a:r>
            <a:endParaRPr lang="en-US" altLang="ja-JP" sz="1100" dirty="0" smtClean="0">
              <a:latin typeface="メイリオ" panose="020B0604030504040204" pitchFamily="50" charset="-128"/>
              <a:ea typeface="メイリオ" panose="020B0604030504040204" pitchFamily="50" charset="-128"/>
            </a:endParaRPr>
          </a:p>
          <a:p>
            <a:pPr>
              <a:lnSpc>
                <a:spcPts val="1800"/>
              </a:lnSpc>
            </a:pPr>
            <a:endParaRPr kumimoji="1" lang="ja-JP" altLang="en-US" sz="1100" dirty="0"/>
          </a:p>
        </p:txBody>
      </p:sp>
      <p:sp>
        <p:nvSpPr>
          <p:cNvPr id="20" name="フローチャート : 代替処理 19"/>
          <p:cNvSpPr/>
          <p:nvPr/>
        </p:nvSpPr>
        <p:spPr>
          <a:xfrm>
            <a:off x="329589" y="6661161"/>
            <a:ext cx="7162505" cy="2730489"/>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752475" indent="-752475">
              <a:lnSpc>
                <a:spcPts val="1800"/>
              </a:lnSpc>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　　象：平成</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日現在、</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歳以上</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歳未満で、奈良</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県内</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に在住もしくは通学又は通勤している者。</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 遣 先 </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国（陝西省（西安市）</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、江蘇省（揚州市）、上海市）</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派遣期間</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水</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派遣前後には研修に参加いただきます。</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752475" indent="-752475">
              <a:lnSpc>
                <a:spcPts val="18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費　　用：</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万円程度（食事代、保険代</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その他の個人の用に必要な経費については、参加者本人の負担とします。</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募集人数：５名程度</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方法</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：必要書類を下記申込先宛て郵送</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又は</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持参してください。</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提出</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期限：</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：①作文審査 ②面接審査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主　　催：奈良県</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2"/>
          <p:cNvSpPr txBox="1"/>
          <p:nvPr/>
        </p:nvSpPr>
        <p:spPr>
          <a:xfrm>
            <a:off x="3552038" y="3999955"/>
            <a:ext cx="4097697" cy="769441"/>
          </a:xfrm>
          <a:prstGeom prst="rect">
            <a:avLst/>
          </a:prstGeom>
          <a:noFill/>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tx1"/>
          </a:fontRef>
        </p:style>
        <p:txBody>
          <a:bodyPr wrap="square" rtlCol="0" anchor="t">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kumimoji="1" lang="ja-JP" altLang="en-US" sz="4400" b="1" dirty="0" smtClean="0">
                <a:ln>
                  <a:noFill/>
                  <a:prstDash val="solid"/>
                </a:ln>
                <a:solidFill>
                  <a:srgbClr val="FFC00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参加青年募集</a:t>
            </a:r>
            <a:r>
              <a:rPr kumimoji="1" lang="en-US" altLang="ja-JP" sz="4400" b="1" dirty="0" smtClean="0">
                <a:ln>
                  <a:noFill/>
                  <a:prstDash val="solid"/>
                </a:ln>
                <a:solidFill>
                  <a:srgbClr val="FFC00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kumimoji="1" lang="ja-JP" altLang="en-US" sz="4400" b="1" dirty="0">
              <a:ln>
                <a:noFill/>
                <a:prstDash val="solid"/>
              </a:ln>
              <a:solidFill>
                <a:srgbClr val="FFC000"/>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2" name="テキスト ボックス 2"/>
          <p:cNvSpPr txBox="1"/>
          <p:nvPr/>
        </p:nvSpPr>
        <p:spPr>
          <a:xfrm>
            <a:off x="-1" y="4629151"/>
            <a:ext cx="7775575" cy="707886"/>
          </a:xfrm>
          <a:prstGeom prst="rect">
            <a:avLst/>
          </a:prstGeom>
          <a:noFill/>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tx1"/>
          </a:fontRef>
        </p:style>
        <p:txBody>
          <a:bodyPr wrap="square" rtlCol="0" anchor="t">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2400" b="1" dirty="0" smtClean="0">
                <a:ln>
                  <a:prstDash val="solid"/>
                </a:ln>
                <a:solidFill>
                  <a:srgbClr val="00CCFF"/>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友好交流の架け橋として活躍して</a:t>
            </a:r>
            <a:r>
              <a:rPr lang="ja-JP" altLang="en-US" sz="2400" b="1" dirty="0">
                <a:ln>
                  <a:prstDash val="solid"/>
                </a:ln>
                <a:solidFill>
                  <a:srgbClr val="00CCFF"/>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みません</a:t>
            </a:r>
            <a:r>
              <a:rPr lang="ja-JP" altLang="en-US" sz="2400" b="1" dirty="0" smtClean="0">
                <a:ln>
                  <a:prstDash val="solid"/>
                </a:ln>
                <a:solidFill>
                  <a:srgbClr val="00CCFF"/>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か？</a:t>
            </a:r>
            <a:r>
              <a:rPr lang="en-US" altLang="ja-JP" sz="2400" b="1" dirty="0" smtClean="0">
                <a:ln>
                  <a:prstDash val="solid"/>
                </a:ln>
                <a:solidFill>
                  <a:srgbClr val="FF3399"/>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
            </a:r>
            <a:br>
              <a:rPr lang="en-US" altLang="ja-JP" sz="2400" b="1" dirty="0" smtClean="0">
                <a:ln>
                  <a:prstDash val="solid"/>
                </a:ln>
                <a:solidFill>
                  <a:srgbClr val="FF3399"/>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br>
            <a:r>
              <a:rPr lang="ja-JP" altLang="en-US" sz="1600" dirty="0" smtClean="0">
                <a:ln>
                  <a:prstDash val="solid"/>
                </a:ln>
                <a:latin typeface="ＤＦ特太ゴシック体" panose="020B0509000000000000" pitchFamily="49" charset="-128"/>
                <a:ea typeface="ＤＦ特太ゴシック体" panose="020B0509000000000000" pitchFamily="49" charset="-128"/>
                <a:cs typeface="メイリオ" panose="020B0604030504040204" pitchFamily="50" charset="-128"/>
              </a:rPr>
              <a:t>～国際交流に</a:t>
            </a:r>
            <a:r>
              <a:rPr lang="ja-JP" altLang="en-US" sz="1600" dirty="0">
                <a:ln>
                  <a:prstDash val="solid"/>
                </a:ln>
                <a:latin typeface="ＤＦ特太ゴシック体" panose="020B0509000000000000" pitchFamily="49" charset="-128"/>
                <a:ea typeface="ＤＦ特太ゴシック体" panose="020B0509000000000000" pitchFamily="49" charset="-128"/>
                <a:cs typeface="メイリオ" panose="020B0604030504040204" pitchFamily="50" charset="-128"/>
              </a:rPr>
              <a:t>関心のある青年を、友好</a:t>
            </a:r>
            <a:r>
              <a:rPr lang="ja-JP" altLang="en-US" sz="1600" dirty="0" smtClean="0">
                <a:ln>
                  <a:prstDash val="solid"/>
                </a:ln>
                <a:latin typeface="ＤＦ特太ゴシック体" panose="020B0509000000000000" pitchFamily="49" charset="-128"/>
                <a:ea typeface="ＤＦ特太ゴシック体" panose="020B0509000000000000" pitchFamily="49" charset="-128"/>
                <a:cs typeface="メイリオ" panose="020B0604030504040204" pitchFamily="50" charset="-128"/>
              </a:rPr>
              <a:t>提携先の中国陝西省へ派遣します！～</a:t>
            </a:r>
            <a:endParaRPr kumimoji="1" lang="ja-JP" altLang="en-US" sz="1600" dirty="0">
              <a:ln>
                <a:prstDash val="solid"/>
              </a:ln>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8" name="テキスト ボックス 7"/>
          <p:cNvSpPr txBox="1"/>
          <p:nvPr/>
        </p:nvSpPr>
        <p:spPr>
          <a:xfrm>
            <a:off x="419099" y="9471281"/>
            <a:ext cx="3491741" cy="1246495"/>
          </a:xfrm>
          <a:prstGeom prst="rect">
            <a:avLst/>
          </a:prstGeom>
          <a:noFill/>
          <a:ln>
            <a:noFill/>
          </a:ln>
        </p:spPr>
        <p:txBody>
          <a:bodyPr wrap="square" rtlCol="0">
            <a:spAutoFit/>
          </a:bodyPr>
          <a:lstStyle/>
          <a:p>
            <a:pPr>
              <a:lnSpc>
                <a:spcPts val="1800"/>
              </a:lnSpc>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◆問合せ・申込先</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奈良県</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知事公室国際課　国際交流係</a:t>
            </a:r>
          </a:p>
          <a:p>
            <a:pPr>
              <a:lnSpc>
                <a:spcPts val="1800"/>
              </a:lnSpc>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630-8501</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奈良市登大路町</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本庁舎</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階</a:t>
            </a:r>
          </a:p>
          <a:p>
            <a:pPr>
              <a:lnSpc>
                <a:spcPts val="18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TEL:0742-27-8477</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MAIL</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iad-nara@mahoroba.ne.jp</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グループ化 1"/>
          <p:cNvGrpSpPr/>
          <p:nvPr/>
        </p:nvGrpSpPr>
        <p:grpSpPr>
          <a:xfrm>
            <a:off x="4325044" y="9521837"/>
            <a:ext cx="2900946" cy="313539"/>
            <a:chOff x="4124324" y="10281644"/>
            <a:chExt cx="3367772" cy="406317"/>
          </a:xfrm>
        </p:grpSpPr>
        <p:sp>
          <p:nvSpPr>
            <p:cNvPr id="11" name="テキスト ボックス 10"/>
            <p:cNvSpPr txBox="1"/>
            <p:nvPr/>
          </p:nvSpPr>
          <p:spPr>
            <a:xfrm>
              <a:off x="4124324" y="10281644"/>
              <a:ext cx="2238217" cy="406317"/>
            </a:xfrm>
            <a:prstGeom prst="rect">
              <a:avLst/>
            </a:prstGeom>
            <a:noFill/>
            <a:ln w="28575">
              <a:solidFill>
                <a:schemeClr val="tx1"/>
              </a:solidFill>
            </a:ln>
          </p:spPr>
          <p:txBody>
            <a:bodyPr wrap="square" rtlCol="0" anchor="ctr" anchorCtr="0">
              <a:normAutofit/>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奈良県</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次世代養成</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6362545" y="10281644"/>
              <a:ext cx="1129551" cy="406317"/>
            </a:xfrm>
            <a:prstGeom prst="rect">
              <a:avLst/>
            </a:prstGeom>
            <a:solidFill>
              <a:schemeClr val="tx1"/>
            </a:solidFill>
            <a:ln w="28575">
              <a:solidFill>
                <a:schemeClr val="tx1"/>
              </a:solidFill>
            </a:ln>
          </p:spPr>
          <p:txBody>
            <a:bodyPr wrap="square" rtlCol="0" anchor="ctr" anchorCtr="0">
              <a:normAutofit/>
            </a:bodyPr>
            <a:lstStyle/>
            <a:p>
              <a:pPr algn="ctr"/>
              <a:r>
                <a:rPr kumimoji="1" lang="ja-JP" altLang="en-US"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検索</a:t>
              </a:r>
              <a:endParaRPr kumimoji="1" lang="en-US" altLang="ja-JP" sz="14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1026" name="Picture 2" descr="T:\国際観光課移行データ\☆国際交流係\03_友好交流（陝西省・忠清南道ほか）\H29\次世代養成事業\中国陝西省\07訪中\03訪中時写真\大清眞寺・鼓楼・回民街\P118009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889" y="7775508"/>
            <a:ext cx="2328237" cy="16161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29784" y="9860326"/>
            <a:ext cx="804648" cy="804648"/>
          </a:xfrm>
          <a:prstGeom prst="rect">
            <a:avLst/>
          </a:prstGeom>
        </p:spPr>
      </p:pic>
      <p:pic>
        <p:nvPicPr>
          <p:cNvPr id="6" name="図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9706" y="258612"/>
            <a:ext cx="1236762" cy="927572"/>
          </a:xfrm>
          <a:prstGeom prst="rect">
            <a:avLst/>
          </a:prstGeom>
        </p:spPr>
      </p:pic>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03652" y="2395902"/>
            <a:ext cx="1315140" cy="982910"/>
          </a:xfrm>
          <a:prstGeom prst="rect">
            <a:avLst/>
          </a:prstGeom>
        </p:spPr>
      </p:pic>
      <p:pic>
        <p:nvPicPr>
          <p:cNvPr id="19" name="図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18842" y="1292637"/>
            <a:ext cx="1289558" cy="998227"/>
          </a:xfrm>
          <a:prstGeom prst="rect">
            <a:avLst/>
          </a:prstGeom>
        </p:spPr>
      </p:pic>
      <p:pic>
        <p:nvPicPr>
          <p:cNvPr id="23" name="図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18841" y="2390058"/>
            <a:ext cx="1277191" cy="988754"/>
          </a:xfrm>
          <a:prstGeom prst="rect">
            <a:avLst/>
          </a:prstGeom>
        </p:spPr>
      </p:pic>
      <p:sp>
        <p:nvSpPr>
          <p:cNvPr id="21" name="テキスト ボックス 2"/>
          <p:cNvSpPr txBox="1"/>
          <p:nvPr/>
        </p:nvSpPr>
        <p:spPr>
          <a:xfrm>
            <a:off x="241650" y="201842"/>
            <a:ext cx="7408085" cy="1077218"/>
          </a:xfrm>
          <a:prstGeom prst="rect">
            <a:avLst/>
          </a:prstGeom>
          <a:solidFill>
            <a:schemeClr val="bg1">
              <a:alpha val="55000"/>
            </a:schemeClr>
          </a:solidFill>
          <a:effectLst>
            <a:outerShdw blurRad="50800" dist="38100" dir="5400000" algn="t" rotWithShape="0">
              <a:prstClr val="black">
                <a:alpha val="40000"/>
              </a:prstClr>
            </a:outerShdw>
            <a:softEdge rad="0"/>
          </a:effectLst>
        </p:spPr>
        <p:style>
          <a:lnRef idx="0">
            <a:scrgbClr r="0" g="0" b="0"/>
          </a:lnRef>
          <a:fillRef idx="0">
            <a:scrgbClr r="0" g="0" b="0"/>
          </a:fillRef>
          <a:effectRef idx="0">
            <a:scrgbClr r="0" g="0" b="0"/>
          </a:effectRef>
          <a:fontRef idx="minor">
            <a:schemeClr val="tx1"/>
          </a:fontRef>
        </p:style>
        <p:txBody>
          <a:bodyPr wrap="square" rtlCol="0" anchor="t">
            <a:spAutoFit/>
            <a:scene3d>
              <a:camera prst="orthographicFront">
                <a:rot lat="0" lon="0" rev="0"/>
              </a:camera>
              <a:lightRig rig="glow" dir="t">
                <a:rot lat="0" lon="0" rev="3600000"/>
              </a:lightRig>
            </a:scene3d>
            <a:sp3d prstMaterial="powder">
              <a:bevelT w="29210" h="16510"/>
              <a:contourClr>
                <a:schemeClr val="accent4">
                  <a:alpha val="95000"/>
                </a:schemeClr>
              </a:contourClr>
            </a:sp3d>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3200" b="1" dirty="0" smtClean="0">
                <a:ln>
                  <a:noFill/>
                  <a:prstDash val="solid"/>
                </a:ln>
                <a:solidFill>
                  <a:srgbClr val="FF3399"/>
                </a:solidFill>
                <a:effectLst>
                  <a:outerShdw blurRad="60007" dist="200025" dir="15000000" sy="30000" kx="-1800000" algn="bl" rotWithShape="0">
                    <a:prstClr val="black">
                      <a:alpha val="32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平成</a:t>
            </a:r>
            <a:r>
              <a:rPr lang="ja-JP" altLang="en-US" sz="3200" b="1" dirty="0">
                <a:ln>
                  <a:noFill/>
                  <a:prstDash val="solid"/>
                </a:ln>
                <a:solidFill>
                  <a:srgbClr val="FF3399"/>
                </a:solidFill>
                <a:effectLst>
                  <a:outerShdw blurRad="60007" dist="200025" dir="15000000" sy="30000" kx="-1800000" algn="bl" rotWithShape="0">
                    <a:prstClr val="black">
                      <a:alpha val="32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３０</a:t>
            </a:r>
            <a:r>
              <a:rPr kumimoji="1" lang="ja-JP" altLang="en-US" sz="3200" b="1" dirty="0" smtClean="0">
                <a:ln>
                  <a:noFill/>
                  <a:prstDash val="solid"/>
                </a:ln>
                <a:solidFill>
                  <a:srgbClr val="FF3399"/>
                </a:solidFill>
                <a:effectLst>
                  <a:outerShdw blurRad="60007" dist="200025" dir="15000000" sy="30000" kx="-1800000" algn="bl" rotWithShape="0">
                    <a:prstClr val="black">
                      <a:alpha val="32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年度 奈良県友好交流を担う</a:t>
            </a:r>
            <a:r>
              <a:rPr kumimoji="1" lang="en-US" altLang="ja-JP" sz="3200" b="1" dirty="0" smtClean="0">
                <a:ln>
                  <a:noFill/>
                  <a:prstDash val="solid"/>
                </a:ln>
                <a:solidFill>
                  <a:srgbClr val="FF3399"/>
                </a:solidFill>
                <a:effectLst>
                  <a:outerShdw blurRad="60007" dist="200025" dir="15000000" sy="30000" kx="-1800000" algn="bl" rotWithShape="0">
                    <a:prstClr val="black">
                      <a:alpha val="32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
            </a:r>
            <a:br>
              <a:rPr kumimoji="1" lang="en-US" altLang="ja-JP" sz="3200" b="1" dirty="0" smtClean="0">
                <a:ln>
                  <a:noFill/>
                  <a:prstDash val="solid"/>
                </a:ln>
                <a:solidFill>
                  <a:srgbClr val="FF3399"/>
                </a:solidFill>
                <a:effectLst>
                  <a:outerShdw blurRad="60007" dist="200025" dir="15000000" sy="30000" kx="-1800000" algn="bl" rotWithShape="0">
                    <a:prstClr val="black">
                      <a:alpha val="32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br>
            <a:r>
              <a:rPr kumimoji="1" lang="ja-JP" altLang="en-US" sz="3200" b="1" dirty="0" smtClean="0">
                <a:ln>
                  <a:noFill/>
                  <a:prstDash val="solid"/>
                </a:ln>
                <a:solidFill>
                  <a:srgbClr val="FF3399"/>
                </a:solidFill>
                <a:effectLst>
                  <a:outerShdw blurRad="60007" dist="200025" dir="15000000" sy="30000" kx="-1800000" algn="bl" rotWithShape="0">
                    <a:prstClr val="black">
                      <a:alpha val="32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次世代養成事業</a:t>
            </a:r>
            <a:r>
              <a:rPr kumimoji="1" lang="ja-JP" altLang="en-US" sz="3200" b="1" dirty="0" smtClean="0">
                <a:ln>
                  <a:noFill/>
                  <a:prstDash val="solid"/>
                </a:ln>
                <a:solidFill>
                  <a:srgbClr val="FFC000"/>
                </a:solidFill>
                <a:effectLst>
                  <a:outerShdw blurRad="60007" dist="200025" dir="15000000" sy="30000" kx="-1800000" algn="bl" rotWithShape="0">
                    <a:prstClr val="black">
                      <a:alpha val="32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（中国陝西省</a:t>
            </a:r>
            <a:r>
              <a:rPr lang="ja-JP" altLang="en-US" sz="3200" b="1" dirty="0" smtClean="0">
                <a:ln>
                  <a:noFill/>
                  <a:prstDash val="solid"/>
                </a:ln>
                <a:solidFill>
                  <a:srgbClr val="FFC000"/>
                </a:solidFill>
                <a:effectLst>
                  <a:outerShdw blurRad="60007" dist="200025" dir="15000000" sy="30000" kx="-1800000" algn="bl" rotWithShape="0">
                    <a:prstClr val="black">
                      <a:alpha val="32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kumimoji="1" lang="ja-JP" altLang="en-US" sz="3200" b="1" dirty="0">
              <a:ln>
                <a:noFill/>
                <a:prstDash val="solid"/>
              </a:ln>
              <a:solidFill>
                <a:srgbClr val="FFC000"/>
              </a:solidFill>
              <a:effectLst>
                <a:outerShdw blurRad="60007" dist="200025" dir="15000000" sy="30000" kx="-1800000" algn="bl" rotWithShape="0">
                  <a:prstClr val="black">
                    <a:alpha val="32000"/>
                  </a:prstClr>
                </a:outerShdw>
              </a:effectLst>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Tree>
    <p:extLst>
      <p:ext uri="{BB962C8B-B14F-4D97-AF65-F5344CB8AC3E}">
        <p14:creationId xmlns:p14="http://schemas.microsoft.com/office/powerpoint/2010/main" val="280157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515945689"/>
              </p:ext>
            </p:extLst>
          </p:nvPr>
        </p:nvGraphicFramePr>
        <p:xfrm>
          <a:off x="315808" y="278044"/>
          <a:ext cx="7126637" cy="4171738"/>
        </p:xfrm>
        <a:graphic>
          <a:graphicData uri="http://schemas.openxmlformats.org/drawingml/2006/table">
            <a:tbl>
              <a:tblPr firstRow="1" bandRow="1">
                <a:tableStyleId>{00A15C55-8517-42AA-B614-E9B94910E393}</a:tableStyleId>
              </a:tblPr>
              <a:tblGrid>
                <a:gridCol w="662092">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4305300">
                  <a:extLst>
                    <a:ext uri="{9D8B030D-6E8A-4147-A177-3AD203B41FA5}">
                      <a16:colId xmlns:a16="http://schemas.microsoft.com/office/drawing/2014/main" val="20002"/>
                    </a:ext>
                  </a:extLst>
                </a:gridCol>
                <a:gridCol w="901945">
                  <a:extLst>
                    <a:ext uri="{9D8B030D-6E8A-4147-A177-3AD203B41FA5}">
                      <a16:colId xmlns:a16="http://schemas.microsoft.com/office/drawing/2014/main" val="20003"/>
                    </a:ext>
                  </a:extLst>
                </a:gridCol>
              </a:tblGrid>
              <a:tr h="307307">
                <a:tc>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　程</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　容</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宿泊先</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488613">
                <a:tc rowSpan="3">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事前</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土</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奈良県の概要、奈良県の国際交流施策、県内フィールドワーク　など</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9281">
                <a:tc vMerge="1">
                  <a:txBody>
                    <a:bodyPr/>
                    <a:lstStyle/>
                    <a:p>
                      <a:endParaRPr kumimoji="1" lang="ja-JP" altLang="en-US" sz="1100" dirty="0"/>
                    </a:p>
                  </a:txBody>
                  <a:tcPr marL="133914" marR="133914" marT="66957" marB="66957"/>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土</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近現代の日中関係史、県内フィールドワーク</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100" dirty="0"/>
                    </a:p>
                  </a:txBody>
                  <a:tcPr marL="133914" marR="133914" marT="66957" marB="66957"/>
                </a:tc>
                <a:extLst>
                  <a:ext uri="{0D108BD9-81ED-4DB2-BD59-A6C34878D82A}">
                    <a16:rowId xmlns:a16="http://schemas.microsoft.com/office/drawing/2014/main" val="10002"/>
                  </a:ext>
                </a:extLst>
              </a:tr>
              <a:tr h="488613">
                <a:tc vMerge="1">
                  <a:txBody>
                    <a:bodyPr/>
                    <a:lstStyle/>
                    <a:p>
                      <a:endParaRPr kumimoji="1" lang="ja-JP" altLang="en-US" sz="1100" dirty="0"/>
                    </a:p>
                  </a:txBody>
                  <a:tcPr marL="133914" marR="133914" marT="66957" marB="66957"/>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土</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奈良県と中国（陝西省）とのゆかり、最近の中国事情、</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ミニ中国語講座　など</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sz="1100" dirty="0"/>
                    </a:p>
                  </a:txBody>
                  <a:tcPr marL="133914" marR="133914" marT="66957" marB="66957"/>
                </a:tc>
                <a:extLst>
                  <a:ext uri="{0D108BD9-81ED-4DB2-BD59-A6C34878D82A}">
                    <a16:rowId xmlns:a16="http://schemas.microsoft.com/office/drawing/2014/main" val="10003"/>
                  </a:ext>
                </a:extLst>
              </a:tr>
              <a:tr h="359371">
                <a:tc rowSpan="5">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中国</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訪問</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水</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関西国際空港→上海</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行政機関等訪問</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上海→江蘇省</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江蘇省内</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8613">
                <a:tc vMerge="1">
                  <a:txBody>
                    <a:bodyPr/>
                    <a:lstStyle/>
                    <a:p>
                      <a:endParaRPr kumimoji="1" lang="ja-JP" altLang="en-US" sz="1100" dirty="0"/>
                    </a:p>
                  </a:txBody>
                  <a:tcPr marL="133914" marR="133914" marT="66957" marB="66957"/>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木</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1454349"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行政機関訪問</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現地大学訪問</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歴史文化遺産見学</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1454349"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江蘇省→陝西省</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陝西省内</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8613">
                <a:tc vMerge="1">
                  <a:txBody>
                    <a:bodyPr/>
                    <a:lstStyle/>
                    <a:p>
                      <a:endParaRPr kumimoji="1" lang="ja-JP" altLang="en-US" sz="1100" dirty="0"/>
                    </a:p>
                  </a:txBody>
                  <a:tcPr marL="133914" marR="133914" marT="66957" marB="66957"/>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行政機関訪問</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現地大学訪問</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ホームステイ体験</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開始</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454349"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陝西省内</a:t>
                      </a: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39281">
                <a:tc vMerge="1">
                  <a:txBody>
                    <a:bodyPr/>
                    <a:lstStyle/>
                    <a:p>
                      <a:endParaRPr kumimoji="1" lang="ja-JP" altLang="en-US" sz="1100" dirty="0"/>
                    </a:p>
                  </a:txBody>
                  <a:tcPr marL="133914" marR="133914" marT="66957" marB="66957"/>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土</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ホームステイ体験</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終了</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歴史文化遺産見学</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454349"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陝西省内</a:t>
                      </a: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9549">
                <a:tc vMerge="1">
                  <a:txBody>
                    <a:bodyPr/>
                    <a:lstStyle/>
                    <a:p>
                      <a:endParaRPr kumimoji="1" lang="ja-JP" altLang="en-US" sz="1100" dirty="0"/>
                    </a:p>
                  </a:txBody>
                  <a:tcPr marL="133914" marR="133914" marT="66957" marB="66957"/>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歴史文化遺産見学</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（陝西省→関西国際空港）</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88613">
                <a:tc>
                  <a:txBody>
                    <a:bodyPr/>
                    <a:lstStyle/>
                    <a:p>
                      <a:pPr marL="0" marR="0" indent="0" algn="ctr" defTabSz="1454349" rtl="0" eaLnBrk="1" fontAlgn="auto" latinLnBrk="0" hangingPunct="1">
                        <a:lnSpc>
                          <a:spcPct val="100000"/>
                        </a:lnSpc>
                        <a:spcBef>
                          <a:spcPts val="0"/>
                        </a:spcBef>
                        <a:spcAft>
                          <a:spcPts val="0"/>
                        </a:spcAft>
                        <a:buClrTx/>
                        <a:buSzTx/>
                        <a:buFontTx/>
                        <a:buNone/>
                        <a:tabLst/>
                        <a:defRPr/>
                      </a:pPr>
                      <a:r>
                        <a:rPr kumimoji="1" lang="ja-JP" altLang="en-US" sz="120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事後</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ctr" defTabSz="1454349"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a:t>
                      </a: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土</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事後研修</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127094" marR="127094" marT="63548" marB="635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4" name="フローチャート : 代替処理 3"/>
          <p:cNvSpPr/>
          <p:nvPr/>
        </p:nvSpPr>
        <p:spPr>
          <a:xfrm>
            <a:off x="284588" y="4425896"/>
            <a:ext cx="7623197" cy="325603"/>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研修受入先の事情等により、行程・内容</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変更する場合があります。</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284588" y="5557475"/>
            <a:ext cx="9361699" cy="1335250"/>
            <a:chOff x="337937" y="5121926"/>
            <a:chExt cx="9361699" cy="1676999"/>
          </a:xfrm>
        </p:grpSpPr>
        <p:pic>
          <p:nvPicPr>
            <p:cNvPr id="1028" name="Picture 4" descr="http://www-cms.pref.nara.jp/secure/135589/%e4%bd%8d%e7%bd%ae%ef%bc%88%e5%bf%a0%e6%b8%85%e5%8d%97%e9%81%93%ef%bc%89_thumb.jpg"/>
            <p:cNvPicPr>
              <a:picLocks noChangeAspect="1" noChangeArrowheads="1"/>
            </p:cNvPicPr>
            <p:nvPr/>
          </p:nvPicPr>
          <p:blipFill rotWithShape="1">
            <a:blip r:embed="rId2">
              <a:extLst>
                <a:ext uri="{28A0092B-C50C-407E-A947-70E740481C1C}">
                  <a14:useLocalDpi xmlns:a14="http://schemas.microsoft.com/office/drawing/2010/main" val="0"/>
                </a:ext>
              </a:extLst>
            </a:blip>
            <a:srcRect t="6058" b="4099"/>
            <a:stretch/>
          </p:blipFill>
          <p:spPr bwMode="auto">
            <a:xfrm>
              <a:off x="8524421" y="5176118"/>
              <a:ext cx="1175215" cy="1482534"/>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 5"/>
            <p:cNvSpPr/>
            <p:nvPr/>
          </p:nvSpPr>
          <p:spPr>
            <a:xfrm>
              <a:off x="337937" y="5121926"/>
              <a:ext cx="7102695" cy="14581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416800" y="5243761"/>
              <a:ext cx="7358775" cy="1555164"/>
            </a:xfrm>
            <a:prstGeom prst="rect">
              <a:avLst/>
            </a:prstGeom>
            <a:noFill/>
          </p:spPr>
          <p:txBody>
            <a:bodyPr wrap="square" rtlCol="0">
              <a:spAutoFit/>
            </a:bodyPr>
            <a:lstStyle/>
            <a:p>
              <a:pPr fontAlgn="base"/>
              <a:r>
                <a:rPr lang="ja-JP" altLang="ja-JP" sz="1200" b="1" dirty="0">
                  <a:solidFill>
                    <a:srgbClr val="FF0000"/>
                  </a:solidFill>
                </a:rPr>
                <a:t>陝西省の概要</a:t>
              </a:r>
              <a:endParaRPr lang="ja-JP" altLang="ja-JP" sz="1200" dirty="0">
                <a:solidFill>
                  <a:srgbClr val="FF0000"/>
                </a:solidFill>
              </a:endParaRPr>
            </a:p>
            <a:p>
              <a:pPr fontAlgn="base"/>
              <a:r>
                <a:rPr lang="ja-JP" altLang="ja-JP" sz="1200" dirty="0"/>
                <a:t>　中国のほぼ中央に位置し、省内には黄河が流れています</a:t>
              </a:r>
              <a:r>
                <a:rPr lang="ja-JP" altLang="ja-JP" sz="1200" dirty="0" smtClean="0"/>
                <a:t>。</a:t>
              </a:r>
              <a:endParaRPr lang="en-US" altLang="ja-JP" sz="1200" dirty="0" smtClean="0"/>
            </a:p>
            <a:p>
              <a:pPr fontAlgn="base"/>
              <a:r>
                <a:rPr lang="ja-JP" altLang="en-US" sz="1200" dirty="0"/>
                <a:t>　</a:t>
              </a:r>
              <a:r>
                <a:rPr lang="ja-JP" altLang="ja-JP" sz="1200" dirty="0" smtClean="0"/>
                <a:t>省都</a:t>
              </a:r>
              <a:r>
                <a:rPr lang="ja-JP" altLang="ja-JP" sz="1200" dirty="0"/>
                <a:t>の西安市は、前漢や唐など１３の王朝の都がおかれ</a:t>
              </a:r>
              <a:r>
                <a:rPr lang="ja-JP" altLang="ja-JP" sz="1200" dirty="0" smtClean="0"/>
                <a:t>、日本</a:t>
              </a:r>
              <a:r>
                <a:rPr lang="ja-JP" altLang="ja-JP" sz="1200" dirty="0"/>
                <a:t>から遣隋使や遣唐使が派遣されるなど</a:t>
              </a:r>
              <a:r>
                <a:rPr lang="ja-JP" altLang="ja-JP" sz="1200" dirty="0" smtClean="0"/>
                <a:t>、</a:t>
              </a:r>
              <a:r>
                <a:rPr lang="ja-JP" altLang="en-US" sz="1200" dirty="0" smtClean="0"/>
                <a:t>　　</a:t>
              </a:r>
              <a:endParaRPr lang="en-US" altLang="ja-JP" sz="1200" dirty="0" smtClean="0"/>
            </a:p>
            <a:p>
              <a:pPr fontAlgn="base"/>
              <a:r>
                <a:rPr lang="ja-JP" altLang="en-US" sz="1200" dirty="0"/>
                <a:t>　</a:t>
              </a:r>
              <a:r>
                <a:rPr lang="ja-JP" altLang="ja-JP" sz="1200" dirty="0" smtClean="0"/>
                <a:t>長</a:t>
              </a:r>
              <a:r>
                <a:rPr lang="ja-JP" altLang="ja-JP" sz="1200" dirty="0"/>
                <a:t>きに</a:t>
              </a:r>
              <a:r>
                <a:rPr lang="ja-JP" altLang="ja-JP" sz="1200" dirty="0" smtClean="0"/>
                <a:t>わたる日中</a:t>
              </a:r>
              <a:r>
                <a:rPr lang="ja-JP" altLang="ja-JP" sz="1200" dirty="0"/>
                <a:t>交流の歴史を象徴する地です</a:t>
              </a:r>
              <a:r>
                <a:rPr lang="ja-JP" altLang="ja-JP" sz="1200" dirty="0" smtClean="0"/>
                <a:t>。また</a:t>
              </a:r>
              <a:r>
                <a:rPr lang="ja-JP" altLang="ja-JP" sz="1200" dirty="0"/>
                <a:t>、省西部の宝鶏市は黄河文明の発祥地の一つ</a:t>
              </a:r>
              <a:r>
                <a:rPr lang="ja-JP" altLang="ja-JP" sz="1200" dirty="0" smtClean="0"/>
                <a:t>と</a:t>
              </a:r>
              <a:endParaRPr lang="en-US" altLang="ja-JP" sz="1200" dirty="0" smtClean="0"/>
            </a:p>
            <a:p>
              <a:pPr fontAlgn="base"/>
              <a:r>
                <a:rPr lang="ja-JP" altLang="en-US" sz="1200" dirty="0"/>
                <a:t>　</a:t>
              </a:r>
              <a:r>
                <a:rPr lang="ja-JP" altLang="ja-JP" sz="1200" dirty="0" smtClean="0"/>
                <a:t>されています</a:t>
              </a:r>
              <a:r>
                <a:rPr lang="ja-JP" altLang="ja-JP" sz="1200" dirty="0"/>
                <a:t>。</a:t>
              </a:r>
            </a:p>
            <a:p>
              <a:pPr>
                <a:lnSpc>
                  <a:spcPct val="150000"/>
                </a:lnSpc>
              </a:pP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8" name="テキスト ボックス 17"/>
          <p:cNvSpPr txBox="1"/>
          <p:nvPr/>
        </p:nvSpPr>
        <p:spPr>
          <a:xfrm>
            <a:off x="339749" y="8849472"/>
            <a:ext cx="7102695" cy="1754326"/>
          </a:xfrm>
          <a:prstGeom prst="rect">
            <a:avLst/>
          </a:prstGeom>
          <a:noFill/>
          <a:ln>
            <a:solidFill>
              <a:schemeClr val="tx1"/>
            </a:solidFill>
          </a:ln>
        </p:spPr>
        <p:txBody>
          <a:bodyPr wrap="square" rtlCol="0">
            <a:spAutoFit/>
          </a:bodyPr>
          <a:lstStyle/>
          <a:p>
            <a:pPr>
              <a:lnSpc>
                <a:spcPct val="150000"/>
              </a:lnSpc>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参加者の声</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n"/>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実際に中国の複数の都市を訪れることができた上、ホームステイ</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も</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でき</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自分で観光をしに行ったのでは得られない経験が</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できました。また、</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中国の方との交流を通して、中国および中国人に対する親近感が増し、今後の国際意識にも良い影響を与えていただけたと思う</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n"/>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公</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の機関を訪れ、国際友好交流の第一線で活躍されている方々から直接お話を伺うと</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いう貴重な経験ができました。</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9" name="Picture 5" descr="C:\Users\649121\Desktop\P11801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3790" y="1995043"/>
            <a:ext cx="2191692" cy="164360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55002" y="6850468"/>
            <a:ext cx="7868256" cy="2011537"/>
            <a:chOff x="-181417" y="6399000"/>
            <a:chExt cx="8206841" cy="2167429"/>
          </a:xfrm>
        </p:grpSpPr>
        <p:sp>
          <p:nvSpPr>
            <p:cNvPr id="11" name="フローチャート : 代替処理 10"/>
            <p:cNvSpPr/>
            <p:nvPr/>
          </p:nvSpPr>
          <p:spPr>
            <a:xfrm>
              <a:off x="-181417" y="8102672"/>
              <a:ext cx="3425652" cy="45025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在中国日本国大使館での</a:t>
              </a:r>
              <a:endPar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600"/>
                </a:lnSpc>
              </a:pP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ブリーフィングの様子</a:t>
              </a:r>
              <a:r>
                <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(H29)</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フローチャート : 代替処理 12"/>
            <p:cNvSpPr/>
            <p:nvPr/>
          </p:nvSpPr>
          <p:spPr>
            <a:xfrm>
              <a:off x="2260757" y="8088157"/>
              <a:ext cx="3425653" cy="47827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現地大学でのプレゼンテーション</a:t>
              </a:r>
              <a:endPar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600"/>
                </a:lnSpc>
              </a:pP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の様子</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H29)</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800" y="6439607"/>
              <a:ext cx="2229218" cy="1671914"/>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0622" y="6399000"/>
              <a:ext cx="2283361" cy="1712521"/>
            </a:xfrm>
            <a:prstGeom prst="rect">
              <a:avLst/>
            </a:prstGeom>
          </p:spPr>
        </p:pic>
        <p:sp>
          <p:nvSpPr>
            <p:cNvPr id="16" name="フローチャート : 代替処理 12"/>
            <p:cNvSpPr/>
            <p:nvPr/>
          </p:nvSpPr>
          <p:spPr>
            <a:xfrm>
              <a:off x="4599771" y="8111521"/>
              <a:ext cx="3425653" cy="23419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文化遺産見学の様子</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H29)</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8586" y="6425990"/>
              <a:ext cx="2247375" cy="1685531"/>
            </a:xfrm>
            <a:prstGeom prst="rect">
              <a:avLst/>
            </a:prstGeom>
          </p:spPr>
        </p:pic>
      </p:grpSp>
      <p:sp>
        <p:nvSpPr>
          <p:cNvPr id="19" name="正方形/長方形 18"/>
          <p:cNvSpPr/>
          <p:nvPr/>
        </p:nvSpPr>
        <p:spPr>
          <a:xfrm>
            <a:off x="315808" y="4751499"/>
            <a:ext cx="7071475" cy="673993"/>
          </a:xfrm>
          <a:prstGeom prst="rect">
            <a:avLst/>
          </a:prstGeom>
          <a:no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過去</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の訪問実績：</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在上海日本国総領事館、</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JETRO(</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日本国際貿易振興機構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上海</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事務所、陝西省人民対外友好協会、揚州市外事弁公室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陝西師範大学、揚州大学</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大明寺、秦始皇兵馬俑博物館、大雁塔ほか</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200" dirty="0">
              <a:solidFill>
                <a:schemeClr val="tx1"/>
              </a:solidFill>
            </a:endParaRPr>
          </a:p>
        </p:txBody>
      </p:sp>
    </p:spTree>
    <p:extLst>
      <p:ext uri="{BB962C8B-B14F-4D97-AF65-F5344CB8AC3E}">
        <p14:creationId xmlns:p14="http://schemas.microsoft.com/office/powerpoint/2010/main" val="190161489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2.potx" id="{A2FFFB87-B135-4F6F-93C3-31EBF096B488}" vid="{48EE3F0C-4BC7-4324-B8FB-B9F6BD660F74}"/>
    </a:ext>
  </a:extLst>
</a:theme>
</file>

<file path=docProps/app.xml><?xml version="1.0" encoding="utf-8"?>
<Properties xmlns="http://schemas.openxmlformats.org/officeDocument/2006/extended-properties" xmlns:vt="http://schemas.openxmlformats.org/officeDocument/2006/docPropsVTypes">
  <Template/>
  <TotalTime>0</TotalTime>
  <Words>483</Words>
  <Application>Microsoft Office PowerPoint</Application>
  <PresentationFormat>ユーザー設定</PresentationFormat>
  <Paragraphs>71</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ＤＦ特太ゴシック体</vt:lpstr>
      <vt:lpstr>ＭＳ Ｐゴシック</vt:lpstr>
      <vt:lpstr>メイリオ</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2014-07-08T07:30:31Z</dcterms:created>
  <dcterms:modified xsi:type="dcterms:W3CDTF">2018-04-16T03:00:40Z</dcterms:modified>
</cp:coreProperties>
</file>