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1" r:id="rId2"/>
    <p:sldId id="272"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660"/>
  </p:normalViewPr>
  <p:slideViewPr>
    <p:cSldViewPr>
      <p:cViewPr varScale="1">
        <p:scale>
          <a:sx n="70" d="100"/>
          <a:sy n="70" d="100"/>
        </p:scale>
        <p:origin x="1398" y="6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2021/2/26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777769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2021/2/26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2021/2/26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（様式３）</a:t>
            </a:r>
            <a:endParaRPr kumimoji="1" lang="ja-JP" altLang="en-US" sz="1100" dirty="0">
              <a:solidFill>
                <a:schemeClr val="tx1"/>
              </a:solidFill>
            </a:endParaRP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事業概要</a:t>
            </a:r>
            <a:endParaRPr kumimoji="1" lang="ja-JP" altLang="en-US" sz="1600" dirty="0">
              <a:solidFill>
                <a:schemeClr val="tx1"/>
              </a:solidFill>
            </a:endParaRP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rPr>
              <a:t>・中学生・高校生が介護職を知るきっかけとなり、将来の職業として意識が高まる。</a:t>
            </a:r>
            <a:endParaRPr kumimoji="1" lang="en-US" altLang="ja-JP" sz="1400" dirty="0" smtClean="0">
              <a:solidFill>
                <a:schemeClr val="tx1"/>
              </a:solidFill>
            </a:endParaRPr>
          </a:p>
          <a:p>
            <a:r>
              <a:rPr lang="ja-JP" altLang="en-US" sz="1400" dirty="0" smtClean="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smtClean="0">
                <a:solidFill>
                  <a:schemeClr val="tx1"/>
                </a:solidFill>
              </a:rPr>
              <a:t>。</a:t>
            </a:r>
            <a:endParaRPr kumimoji="1" lang="en-US" altLang="ja-JP" sz="1400" dirty="0" smtClean="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r>
              <a:rPr kumimoji="1" lang="ja-JP" altLang="en-US" sz="1400" dirty="0" smtClean="0">
                <a:solidFill>
                  <a:schemeClr val="tx1"/>
                </a:solidFill>
                <a:latin typeface="+mn-ea"/>
              </a:rPr>
              <a:t>１　情報発信作戦</a:t>
            </a:r>
            <a:endParaRPr kumimoji="1"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　 若手介護職員が中学校や高校を訪問して生徒に介護</a:t>
            </a:r>
            <a:endParaRPr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の魅力の啓発活動を実施。</a:t>
            </a:r>
            <a:endParaRPr kumimoji="1" lang="en-US" altLang="ja-JP" sz="1400" dirty="0">
              <a:solidFill>
                <a:schemeClr val="tx1"/>
              </a:solidFill>
              <a:latin typeface="+mn-ea"/>
            </a:endParaRPr>
          </a:p>
          <a:p>
            <a:endParaRPr lang="en-US" altLang="ja-JP" sz="1400" dirty="0" smtClean="0">
              <a:solidFill>
                <a:schemeClr val="tx1"/>
              </a:solidFill>
              <a:latin typeface="+mn-ea"/>
            </a:endParaRPr>
          </a:p>
          <a:p>
            <a:endParaRPr lang="en-US" altLang="ja-JP" sz="1400" dirty="0">
              <a:solidFill>
                <a:schemeClr val="tx1"/>
              </a:solidFill>
              <a:latin typeface="+mn-ea"/>
            </a:endParaRPr>
          </a:p>
          <a:p>
            <a:r>
              <a:rPr lang="ja-JP" altLang="en-US" sz="1400" dirty="0" smtClean="0">
                <a:solidFill>
                  <a:schemeClr val="tx1"/>
                </a:solidFill>
                <a:latin typeface="+mn-ea"/>
              </a:rPr>
              <a:t>２　業界</a:t>
            </a:r>
            <a:r>
              <a:rPr lang="en-US" altLang="ja-JP" sz="1400" dirty="0" smtClean="0">
                <a:solidFill>
                  <a:schemeClr val="tx1"/>
                </a:solidFill>
                <a:latin typeface="+mn-ea"/>
              </a:rPr>
              <a:t>PR</a:t>
            </a:r>
            <a:r>
              <a:rPr lang="ja-JP" altLang="en-US" sz="1400" dirty="0" smtClean="0">
                <a:solidFill>
                  <a:schemeClr val="tx1"/>
                </a:solidFill>
                <a:latin typeface="+mn-ea"/>
              </a:rPr>
              <a:t>作戦</a:t>
            </a:r>
            <a:endParaRPr lang="en-US" altLang="ja-JP" sz="1400" dirty="0" smtClean="0">
              <a:solidFill>
                <a:schemeClr val="tx1"/>
              </a:solidFill>
              <a:latin typeface="+mn-ea"/>
            </a:endParaRPr>
          </a:p>
          <a:p>
            <a:r>
              <a:rPr kumimoji="1" lang="ja-JP" altLang="en-US" sz="1400" dirty="0">
                <a:solidFill>
                  <a:schemeClr val="tx1"/>
                </a:solidFill>
                <a:latin typeface="+mn-ea"/>
              </a:rPr>
              <a:t>　</a:t>
            </a:r>
            <a:r>
              <a:rPr kumimoji="1" lang="ja-JP" altLang="en-US" sz="1400" dirty="0" smtClean="0">
                <a:solidFill>
                  <a:schemeClr val="tx1"/>
                </a:solidFill>
                <a:latin typeface="+mn-ea"/>
              </a:rPr>
              <a:t>　 介護業界イメージアップのパンフレットを作成し、中高</a:t>
            </a:r>
            <a:endParaRPr kumimoji="1" lang="en-US" altLang="ja-JP" sz="1400" dirty="0" smtClean="0">
              <a:solidFill>
                <a:schemeClr val="tx1"/>
              </a:solidFill>
              <a:latin typeface="+mn-ea"/>
            </a:endParaRPr>
          </a:p>
          <a:p>
            <a:r>
              <a:rPr lang="ja-JP" altLang="en-US" sz="1400" dirty="0">
                <a:solidFill>
                  <a:schemeClr val="tx1"/>
                </a:solidFill>
                <a:latin typeface="+mn-ea"/>
              </a:rPr>
              <a:t>　</a:t>
            </a:r>
            <a:r>
              <a:rPr lang="ja-JP" altLang="en-US" sz="1400" dirty="0" smtClean="0">
                <a:solidFill>
                  <a:schemeClr val="tx1"/>
                </a:solidFill>
                <a:latin typeface="+mn-ea"/>
              </a:rPr>
              <a:t>　　</a:t>
            </a:r>
            <a:r>
              <a:rPr kumimoji="1" lang="ja-JP" altLang="en-US" sz="1400" dirty="0" smtClean="0">
                <a:solidFill>
                  <a:schemeClr val="tx1"/>
                </a:solidFill>
                <a:latin typeface="+mn-ea"/>
              </a:rPr>
              <a:t>校生向けに配布。</a:t>
            </a:r>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dirty="0">
              <a:solidFill>
                <a:schemeClr val="tx1"/>
              </a:solidFill>
            </a:endParaRPr>
          </a:p>
          <a:p>
            <a:endParaRPr kumimoji="1" lang="en-US" altLang="ja-JP" dirty="0" smtClean="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a:p>
            <a:r>
              <a:rPr kumimoji="1" lang="ja-JP" altLang="en-US" sz="1400" dirty="0" smtClean="0">
                <a:solidFill>
                  <a:schemeClr val="tx1"/>
                </a:solidFill>
              </a:rPr>
              <a:t>介護業界はネガティブなイメージが根付き、</a:t>
            </a:r>
            <a:r>
              <a:rPr lang="ja-JP" altLang="en-US" sz="1400" dirty="0" smtClean="0">
                <a:solidFill>
                  <a:schemeClr val="tx1"/>
                </a:solidFill>
              </a:rPr>
              <a:t>若者</a:t>
            </a:r>
            <a:r>
              <a:rPr lang="ja-JP" altLang="en-US" sz="1400" dirty="0">
                <a:solidFill>
                  <a:schemeClr val="tx1"/>
                </a:solidFill>
              </a:rPr>
              <a:t>等の参入を阻害して</a:t>
            </a:r>
            <a:r>
              <a:rPr lang="ja-JP" altLang="en-US" sz="1400" dirty="0" smtClean="0">
                <a:solidFill>
                  <a:schemeClr val="tx1"/>
                </a:solidFill>
              </a:rPr>
              <a:t>いると考えられる。</a:t>
            </a:r>
            <a:r>
              <a:rPr lang="ja-JP" altLang="en-US" sz="1400" dirty="0">
                <a:solidFill>
                  <a:schemeClr val="tx1"/>
                </a:solidFill>
              </a:rPr>
              <a:t>若年者に介護職の魅力を発信し、介護への興味を持ってもらうきっかけづくりと</a:t>
            </a:r>
            <a:r>
              <a:rPr lang="ja-JP" altLang="en-US" sz="1400" dirty="0" smtClean="0">
                <a:solidFill>
                  <a:schemeClr val="tx1"/>
                </a:solidFill>
              </a:rPr>
              <a:t>したい。</a:t>
            </a:r>
            <a:endParaRPr kumimoji="1" lang="en-US" altLang="ja-JP" sz="1400" dirty="0" smtClean="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a:t>
            </a:r>
            <a:r>
              <a:rPr lang="ja-JP" altLang="en-US" sz="1400" dirty="0" smtClean="0">
                <a:solidFill>
                  <a:schemeClr val="tx1"/>
                </a:solidFill>
              </a:rPr>
              <a:t>の職業選択の１つとして介護の仕事に関心をもつ若者を増やす</a:t>
            </a:r>
            <a:endParaRPr kumimoji="1" lang="en-US" altLang="ja-JP" sz="1400" dirty="0" smtClean="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smtClean="0">
                <a:solidFill>
                  <a:schemeClr val="tx1"/>
                </a:solidFill>
              </a:rPr>
              <a:t>【</a:t>
            </a:r>
            <a:r>
              <a:rPr lang="ja-JP" altLang="en-US" sz="1400" b="1" dirty="0" smtClean="0">
                <a:solidFill>
                  <a:schemeClr val="tx1"/>
                </a:solidFill>
              </a:rPr>
              <a:t>事業名</a:t>
            </a:r>
            <a:r>
              <a:rPr lang="en-US" altLang="ja-JP" sz="1400" b="1" dirty="0" smtClean="0">
                <a:solidFill>
                  <a:schemeClr val="tx1"/>
                </a:solidFill>
              </a:rPr>
              <a:t>】</a:t>
            </a:r>
            <a:r>
              <a:rPr lang="ja-JP" altLang="en-US" sz="1400" b="1" dirty="0" smtClean="0">
                <a:solidFill>
                  <a:schemeClr val="tx1"/>
                </a:solidFill>
              </a:rPr>
              <a:t>　　</a:t>
            </a:r>
            <a:r>
              <a:rPr lang="ja-JP" altLang="en-US" sz="1400" b="1" dirty="0">
                <a:solidFill>
                  <a:schemeClr val="tx1"/>
                </a:solidFill>
              </a:rPr>
              <a:t>地域住民や学校の生徒に対する介護や介護の仕事の理解促進</a:t>
            </a:r>
            <a:r>
              <a:rPr lang="ja-JP" altLang="en-US" sz="1400" b="1" dirty="0" smtClean="0">
                <a:solidFill>
                  <a:schemeClr val="tx1"/>
                </a:solidFill>
              </a:rPr>
              <a:t>事業　　</a:t>
            </a:r>
            <a:r>
              <a:rPr lang="ja-JP" altLang="en-US" b="1" dirty="0" smtClean="0">
                <a:solidFill>
                  <a:schemeClr val="tx1"/>
                </a:solidFill>
              </a:rPr>
              <a:t>　　　　</a:t>
            </a:r>
            <a:r>
              <a:rPr lang="ja-JP" altLang="en-US" sz="1000" b="1" dirty="0" smtClean="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smtClean="0"/>
              <a:t>法人名：（社福）なら長寿・福祉人材会</a:t>
            </a:r>
            <a:endParaRPr kumimoji="1" lang="ja-JP" altLang="en-US" sz="1000" u="sng" dirty="0"/>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j-ea"/>
                <a:ea typeface="+mj-ea"/>
              </a:rPr>
              <a:t>取組の背景</a:t>
            </a:r>
            <a:endParaRPr kumimoji="1" lang="ja-JP" altLang="en-US" sz="1400" dirty="0">
              <a:latin typeface="+mj-ea"/>
              <a:ea typeface="+mj-ea"/>
            </a:endParaRP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事業概要（取組の特長）</a:t>
            </a:r>
            <a:endParaRPr kumimoji="1" lang="ja-JP" altLang="en-US" sz="1400" dirty="0"/>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smtClean="0">
                <a:solidFill>
                  <a:schemeClr val="tx1"/>
                </a:solidFill>
                <a:latin typeface="+mj-ea"/>
                <a:ea typeface="+mj-ea"/>
              </a:rPr>
              <a:t>指標</a:t>
            </a:r>
            <a:endParaRPr kumimoji="1" lang="en-US" altLang="ja-JP" sz="1400" dirty="0" smtClean="0">
              <a:solidFill>
                <a:schemeClr val="tx1"/>
              </a:solidFill>
              <a:latin typeface="+mj-ea"/>
              <a:ea typeface="+mj-ea"/>
            </a:endParaRPr>
          </a:p>
          <a:p>
            <a:r>
              <a:rPr lang="ja-JP" altLang="en-US" sz="1400" dirty="0">
                <a:solidFill>
                  <a:schemeClr val="tx1"/>
                </a:solidFill>
                <a:latin typeface="+mj-ea"/>
                <a:ea typeface="+mj-ea"/>
              </a:rPr>
              <a:t>　</a:t>
            </a:r>
            <a:r>
              <a:rPr lang="ja-JP" altLang="en-US" sz="1400" dirty="0" smtClean="0">
                <a:solidFill>
                  <a:schemeClr val="tx1"/>
                </a:solidFill>
                <a:latin typeface="+mj-ea"/>
                <a:ea typeface="+mj-ea"/>
              </a:rPr>
              <a:t>　　中学校訪問数</a:t>
            </a:r>
            <a:r>
              <a:rPr lang="en-US" altLang="ja-JP" sz="1400" dirty="0" smtClean="0">
                <a:solidFill>
                  <a:schemeClr val="tx1"/>
                </a:solidFill>
                <a:latin typeface="+mj-ea"/>
                <a:ea typeface="+mj-ea"/>
              </a:rPr>
              <a:t>5</a:t>
            </a:r>
            <a:r>
              <a:rPr lang="ja-JP" altLang="en-US" sz="1400" dirty="0" smtClean="0">
                <a:solidFill>
                  <a:schemeClr val="tx1"/>
                </a:solidFill>
                <a:latin typeface="+mj-ea"/>
                <a:ea typeface="+mj-ea"/>
              </a:rPr>
              <a:t>校　参加者数（延べ）</a:t>
            </a:r>
            <a:r>
              <a:rPr lang="en-US" altLang="ja-JP" sz="1400" dirty="0" smtClean="0">
                <a:solidFill>
                  <a:schemeClr val="tx1"/>
                </a:solidFill>
                <a:latin typeface="+mj-ea"/>
                <a:ea typeface="+mj-ea"/>
              </a:rPr>
              <a:t>400</a:t>
            </a:r>
            <a:r>
              <a:rPr lang="ja-JP" altLang="en-US" sz="1400" dirty="0" smtClean="0">
                <a:solidFill>
                  <a:schemeClr val="tx1"/>
                </a:solidFill>
                <a:latin typeface="+mj-ea"/>
                <a:ea typeface="+mj-ea"/>
              </a:rPr>
              <a:t>名</a:t>
            </a:r>
            <a:endParaRPr lang="en-US" altLang="ja-JP" sz="1400" dirty="0" smtClean="0">
              <a:solidFill>
                <a:schemeClr val="tx1"/>
              </a:solidFill>
              <a:latin typeface="+mj-ea"/>
              <a:ea typeface="+mj-ea"/>
            </a:endParaRPr>
          </a:p>
          <a:p>
            <a:r>
              <a:rPr kumimoji="1" lang="ja-JP" altLang="en-US" sz="1400" dirty="0">
                <a:solidFill>
                  <a:schemeClr val="tx1"/>
                </a:solidFill>
                <a:latin typeface="+mj-ea"/>
                <a:ea typeface="+mj-ea"/>
              </a:rPr>
              <a:t>　</a:t>
            </a:r>
            <a:r>
              <a:rPr kumimoji="1" lang="ja-JP" altLang="en-US" sz="1400" dirty="0" smtClean="0">
                <a:solidFill>
                  <a:schemeClr val="tx1"/>
                </a:solidFill>
                <a:latin typeface="+mj-ea"/>
                <a:ea typeface="+mj-ea"/>
              </a:rPr>
              <a:t>　　高校訪問数</a:t>
            </a:r>
            <a:r>
              <a:rPr kumimoji="1" lang="en-US" altLang="ja-JP" sz="1400" dirty="0" smtClean="0">
                <a:solidFill>
                  <a:schemeClr val="tx1"/>
                </a:solidFill>
                <a:latin typeface="+mj-ea"/>
                <a:ea typeface="+mj-ea"/>
              </a:rPr>
              <a:t>10</a:t>
            </a:r>
            <a:r>
              <a:rPr kumimoji="1" lang="ja-JP" altLang="en-US" sz="1400" dirty="0" smtClean="0">
                <a:solidFill>
                  <a:schemeClr val="tx1"/>
                </a:solidFill>
                <a:latin typeface="+mj-ea"/>
                <a:ea typeface="+mj-ea"/>
              </a:rPr>
              <a:t>校 参加者数（延べ） </a:t>
            </a:r>
            <a:r>
              <a:rPr kumimoji="1" lang="en-US" altLang="ja-JP" sz="1400" dirty="0" smtClean="0">
                <a:solidFill>
                  <a:schemeClr val="tx1"/>
                </a:solidFill>
                <a:latin typeface="+mj-ea"/>
                <a:ea typeface="+mj-ea"/>
              </a:rPr>
              <a:t>1,000</a:t>
            </a:r>
            <a:r>
              <a:rPr kumimoji="1" lang="ja-JP" altLang="en-US" sz="1400" dirty="0" smtClean="0">
                <a:solidFill>
                  <a:schemeClr val="tx1"/>
                </a:solidFill>
                <a:latin typeface="+mj-ea"/>
                <a:ea typeface="+mj-ea"/>
              </a:rPr>
              <a:t>名　</a:t>
            </a:r>
            <a:endParaRPr kumimoji="1" lang="en-US" altLang="ja-JP" sz="1400" dirty="0" smtClean="0">
              <a:solidFill>
                <a:schemeClr val="tx1"/>
              </a:solidFill>
              <a:latin typeface="+mj-ea"/>
              <a:ea typeface="+mj-ea"/>
            </a:endParaRPr>
          </a:p>
          <a:p>
            <a:r>
              <a:rPr lang="ja-JP" altLang="en-US" sz="1400" dirty="0" smtClean="0">
                <a:solidFill>
                  <a:schemeClr val="tx1"/>
                </a:solidFill>
                <a:latin typeface="+mj-ea"/>
                <a:ea typeface="+mj-ea"/>
              </a:rPr>
              <a:t>◆</a:t>
            </a:r>
            <a:r>
              <a:rPr kumimoji="1" lang="ja-JP" altLang="en-US" sz="1400" dirty="0" smtClean="0">
                <a:solidFill>
                  <a:schemeClr val="tx1"/>
                </a:solidFill>
                <a:latin typeface="+mj-ea"/>
                <a:ea typeface="+mj-ea"/>
              </a:rPr>
              <a:t>アウトカム指標</a:t>
            </a:r>
            <a:endParaRPr kumimoji="1" lang="en-US" altLang="ja-JP" sz="1400" dirty="0" smtClean="0">
              <a:solidFill>
                <a:schemeClr val="tx1"/>
              </a:solidFill>
              <a:latin typeface="+mj-ea"/>
              <a:ea typeface="+mj-ea"/>
            </a:endParaRPr>
          </a:p>
          <a:p>
            <a:r>
              <a:rPr lang="ja-JP" altLang="en-US" sz="1400" dirty="0">
                <a:solidFill>
                  <a:schemeClr val="tx1"/>
                </a:solidFill>
                <a:latin typeface="+mj-ea"/>
                <a:ea typeface="+mj-ea"/>
              </a:rPr>
              <a:t>　</a:t>
            </a:r>
            <a:r>
              <a:rPr lang="ja-JP" altLang="en-US" sz="1400" dirty="0" smtClean="0">
                <a:solidFill>
                  <a:schemeClr val="tx1"/>
                </a:solidFill>
                <a:latin typeface="+mj-ea"/>
                <a:ea typeface="+mj-ea"/>
              </a:rPr>
              <a:t>　　職場体験参加者数　</a:t>
            </a:r>
            <a:r>
              <a:rPr lang="en-US" altLang="ja-JP" sz="1400" dirty="0" smtClean="0">
                <a:solidFill>
                  <a:schemeClr val="tx1"/>
                </a:solidFill>
                <a:latin typeface="+mj-ea"/>
                <a:ea typeface="+mj-ea"/>
              </a:rPr>
              <a:t>20</a:t>
            </a:r>
            <a:r>
              <a:rPr lang="ja-JP" altLang="en-US" sz="1400" dirty="0" smtClean="0">
                <a:solidFill>
                  <a:schemeClr val="tx1"/>
                </a:solidFill>
                <a:latin typeface="+mj-ea"/>
                <a:ea typeface="+mj-ea"/>
              </a:rPr>
              <a:t>名（</a:t>
            </a:r>
            <a:r>
              <a:rPr lang="en-US" altLang="ja-JP" sz="1400" dirty="0" smtClean="0">
                <a:solidFill>
                  <a:schemeClr val="tx1"/>
                </a:solidFill>
                <a:latin typeface="+mj-ea"/>
                <a:ea typeface="+mj-ea"/>
              </a:rPr>
              <a:t>R2</a:t>
            </a:r>
            <a:r>
              <a:rPr lang="ja-JP" altLang="en-US" sz="1400" dirty="0" smtClean="0">
                <a:solidFill>
                  <a:schemeClr val="tx1"/>
                </a:solidFill>
                <a:latin typeface="+mj-ea"/>
                <a:ea typeface="+mj-ea"/>
              </a:rPr>
              <a:t>実績：</a:t>
            </a:r>
            <a:r>
              <a:rPr lang="en-US" altLang="ja-JP" sz="1400" dirty="0" smtClean="0">
                <a:solidFill>
                  <a:schemeClr val="tx1"/>
                </a:solidFill>
                <a:latin typeface="+mj-ea"/>
                <a:ea typeface="+mj-ea"/>
              </a:rPr>
              <a:t>15</a:t>
            </a:r>
            <a:r>
              <a:rPr lang="ja-JP" altLang="en-US" sz="1400" dirty="0" smtClean="0">
                <a:solidFill>
                  <a:schemeClr val="tx1"/>
                </a:solidFill>
                <a:latin typeface="+mj-ea"/>
                <a:ea typeface="+mj-ea"/>
              </a:rPr>
              <a:t>名）</a:t>
            </a:r>
            <a:endParaRPr lang="en-US" altLang="ja-JP" sz="1400" dirty="0" smtClean="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Ｒ３事業</a:t>
            </a:r>
            <a:r>
              <a:rPr kumimoji="1" lang="ja-JP" altLang="en-US" sz="1400" dirty="0" smtClean="0"/>
              <a:t>目標</a:t>
            </a:r>
            <a:endParaRPr kumimoji="1" lang="ja-JP" altLang="en-US" sz="1400" dirty="0"/>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事業効果</a:t>
            </a:r>
            <a:endParaRPr kumimoji="1" lang="ja-JP" altLang="en-US" sz="1400" dirty="0"/>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rgbClr val="FF0000"/>
                </a:solidFill>
              </a:rPr>
              <a:t>事業計画書の「実施事業名」を記入してください。</a:t>
            </a:r>
            <a:r>
              <a:rPr kumimoji="1" lang="en-US" altLang="ja-JP" sz="900" dirty="0" smtClean="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rgbClr val="FF0000"/>
                </a:solidFill>
              </a:rPr>
              <a:t>記載例</a:t>
            </a:r>
            <a:endParaRPr kumimoji="1" lang="ja-JP" altLang="en-US" sz="1400" b="1" dirty="0">
              <a:solidFill>
                <a:srgbClr val="FF0000"/>
              </a:solidFill>
            </a:endParaRPr>
          </a:p>
        </p:txBody>
      </p:sp>
      <p:sp>
        <p:nvSpPr>
          <p:cNvPr id="8" name="角丸四角形吹き出し 7"/>
          <p:cNvSpPr/>
          <p:nvPr/>
        </p:nvSpPr>
        <p:spPr>
          <a:xfrm>
            <a:off x="777646" y="5108349"/>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smtClean="0">
              <a:solidFill>
                <a:schemeClr val="tx1"/>
              </a:solidFill>
            </a:endParaRPr>
          </a:p>
          <a:p>
            <a:endParaRPr lang="en-US" altLang="ja-JP" sz="1050" dirty="0">
              <a:solidFill>
                <a:schemeClr val="tx1"/>
              </a:solidFill>
            </a:endParaRPr>
          </a:p>
          <a:p>
            <a:endParaRPr lang="en-US" altLang="ja-JP" sz="900" dirty="0" smtClean="0">
              <a:solidFill>
                <a:schemeClr val="tx1"/>
              </a:solidFill>
            </a:endParaRPr>
          </a:p>
          <a:p>
            <a:r>
              <a:rPr lang="ja-JP" altLang="en-US" sz="1000" dirty="0" smtClean="0">
                <a:solidFill>
                  <a:schemeClr val="tx1"/>
                </a:solidFill>
              </a:rPr>
              <a:t>（例）アウトカム指標</a:t>
            </a:r>
            <a:r>
              <a:rPr lang="en-US" altLang="ja-JP" sz="1000" dirty="0" smtClean="0">
                <a:solidFill>
                  <a:schemeClr val="tx1"/>
                </a:solidFill>
              </a:rPr>
              <a:t>※</a:t>
            </a:r>
            <a:r>
              <a:rPr lang="ja-JP" altLang="en-US" sz="1000" dirty="0" smtClean="0">
                <a:solidFill>
                  <a:schemeClr val="tx1"/>
                </a:solidFill>
              </a:rPr>
              <a:t>可能な限り数値目標を設定してください。</a:t>
            </a:r>
            <a:endParaRPr lang="en-US" altLang="ja-JP" sz="1000" dirty="0">
              <a:solidFill>
                <a:schemeClr val="tx1"/>
              </a:solidFill>
            </a:endParaRPr>
          </a:p>
          <a:p>
            <a:r>
              <a:rPr lang="ja-JP" altLang="en-US" sz="900" dirty="0" smtClean="0">
                <a:solidFill>
                  <a:schemeClr val="tx1"/>
                </a:solidFill>
              </a:rPr>
              <a:t>・介護職員の年間採用人数　　　名（</a:t>
            </a:r>
            <a:r>
              <a:rPr lang="en-US" altLang="ja-JP" sz="900" dirty="0" smtClean="0">
                <a:solidFill>
                  <a:schemeClr val="tx1"/>
                </a:solidFill>
              </a:rPr>
              <a:t>R2</a:t>
            </a:r>
            <a:r>
              <a:rPr lang="ja-JP" altLang="en-US" sz="900" dirty="0" smtClean="0">
                <a:solidFill>
                  <a:schemeClr val="tx1"/>
                </a:solidFill>
              </a:rPr>
              <a:t>実績○名</a:t>
            </a:r>
            <a:r>
              <a:rPr lang="en-US" altLang="ja-JP" sz="900" dirty="0" smtClean="0">
                <a:solidFill>
                  <a:schemeClr val="tx1"/>
                </a:solidFill>
              </a:rPr>
              <a:t>)</a:t>
            </a:r>
          </a:p>
          <a:p>
            <a:r>
              <a:rPr lang="ja-JP" altLang="en-US" sz="900" dirty="0" smtClean="0">
                <a:solidFill>
                  <a:schemeClr val="tx1"/>
                </a:solidFill>
              </a:rPr>
              <a:t>・女性職員の採用率　　　　％（</a:t>
            </a:r>
            <a:r>
              <a:rPr lang="en-US" altLang="ja-JP" sz="900" dirty="0" smtClean="0">
                <a:solidFill>
                  <a:schemeClr val="tx1"/>
                </a:solidFill>
              </a:rPr>
              <a:t>R2</a:t>
            </a:r>
            <a:r>
              <a:rPr lang="ja-JP" altLang="en-US" sz="900" dirty="0" smtClean="0">
                <a:solidFill>
                  <a:schemeClr val="tx1"/>
                </a:solidFill>
              </a:rPr>
              <a:t>実績○％）</a:t>
            </a:r>
            <a:endParaRPr lang="en-US" altLang="ja-JP" sz="900" dirty="0" smtClean="0">
              <a:solidFill>
                <a:schemeClr val="tx1"/>
              </a:solidFill>
            </a:endParaRPr>
          </a:p>
          <a:p>
            <a:r>
              <a:rPr lang="ja-JP" altLang="en-US" sz="900" dirty="0">
                <a:solidFill>
                  <a:schemeClr val="tx1"/>
                </a:solidFill>
              </a:rPr>
              <a:t>・育休取得後復帰した</a:t>
            </a:r>
            <a:r>
              <a:rPr lang="ja-JP" altLang="en-US" sz="900" dirty="0" smtClean="0">
                <a:solidFill>
                  <a:schemeClr val="tx1"/>
                </a:solidFill>
              </a:rPr>
              <a:t>職員数　　名（</a:t>
            </a:r>
            <a:r>
              <a:rPr lang="en-US" altLang="ja-JP" sz="900" dirty="0" smtClean="0">
                <a:solidFill>
                  <a:schemeClr val="tx1"/>
                </a:solidFill>
              </a:rPr>
              <a:t>R2</a:t>
            </a:r>
            <a:r>
              <a:rPr lang="ja-JP" altLang="en-US" sz="900" dirty="0" smtClean="0">
                <a:solidFill>
                  <a:schemeClr val="tx1"/>
                </a:solidFill>
              </a:rPr>
              <a:t>実績○名）</a:t>
            </a:r>
            <a:endParaRPr lang="en-US" altLang="ja-JP" sz="900" dirty="0">
              <a:solidFill>
                <a:schemeClr val="tx1"/>
              </a:solidFill>
            </a:endParaRPr>
          </a:p>
          <a:p>
            <a:r>
              <a:rPr lang="ja-JP" altLang="en-US" sz="900" dirty="0" smtClean="0">
                <a:solidFill>
                  <a:schemeClr val="tx1"/>
                </a:solidFill>
              </a:rPr>
              <a:t>・介護職員離職率　　　　％（</a:t>
            </a:r>
            <a:r>
              <a:rPr lang="en-US" altLang="ja-JP" sz="900" dirty="0" smtClean="0">
                <a:solidFill>
                  <a:schemeClr val="tx1"/>
                </a:solidFill>
              </a:rPr>
              <a:t>R2</a:t>
            </a:r>
            <a:r>
              <a:rPr lang="ja-JP" altLang="en-US" sz="900" dirty="0" smtClean="0">
                <a:solidFill>
                  <a:schemeClr val="tx1"/>
                </a:solidFill>
              </a:rPr>
              <a:t>実績○％</a:t>
            </a:r>
            <a:r>
              <a:rPr lang="ja-JP" altLang="en-US" sz="900" dirty="0">
                <a:solidFill>
                  <a:schemeClr val="tx1"/>
                </a:solidFill>
              </a:rPr>
              <a:t>）</a:t>
            </a:r>
            <a:endParaRPr lang="en-US" altLang="ja-JP" sz="900" dirty="0">
              <a:solidFill>
                <a:schemeClr val="tx1"/>
              </a:solidFill>
            </a:endParaRPr>
          </a:p>
          <a:p>
            <a:r>
              <a:rPr lang="ja-JP" altLang="en-US" sz="900" dirty="0" smtClean="0">
                <a:solidFill>
                  <a:schemeClr val="tx1"/>
                </a:solidFill>
              </a:rPr>
              <a:t>・アンケートによる介護の仕事に興味を持った人の割合</a:t>
            </a:r>
            <a:endParaRPr lang="en-US" altLang="ja-JP" sz="900" dirty="0" smtClean="0">
              <a:solidFill>
                <a:schemeClr val="tx1"/>
              </a:solidFill>
            </a:endParaRPr>
          </a:p>
          <a:p>
            <a:r>
              <a:rPr lang="ja-JP" altLang="en-US" sz="900" dirty="0">
                <a:solidFill>
                  <a:schemeClr val="tx1"/>
                </a:solidFill>
              </a:rPr>
              <a:t>　</a:t>
            </a:r>
            <a:r>
              <a:rPr lang="ja-JP" altLang="en-US" sz="900" dirty="0" smtClean="0">
                <a:solidFill>
                  <a:schemeClr val="tx1"/>
                </a:solidFill>
              </a:rPr>
              <a:t>　　　　％（</a:t>
            </a:r>
            <a:r>
              <a:rPr lang="en-US" altLang="ja-JP" sz="900" dirty="0" smtClean="0">
                <a:solidFill>
                  <a:schemeClr val="tx1"/>
                </a:solidFill>
              </a:rPr>
              <a:t>R2</a:t>
            </a:r>
            <a:r>
              <a:rPr lang="ja-JP" altLang="en-US" sz="900" dirty="0" smtClean="0">
                <a:solidFill>
                  <a:schemeClr val="tx1"/>
                </a:solidFill>
              </a:rPr>
              <a:t>実績○％） </a:t>
            </a:r>
            <a:endParaRPr lang="en-US" altLang="ja-JP" sz="900" dirty="0" smtClean="0">
              <a:solidFill>
                <a:schemeClr val="tx1"/>
              </a:solidFill>
            </a:endParaRPr>
          </a:p>
          <a:p>
            <a:r>
              <a:rPr lang="ja-JP" altLang="en-US" sz="900" dirty="0" smtClean="0">
                <a:solidFill>
                  <a:schemeClr val="tx1"/>
                </a:solidFill>
              </a:rPr>
              <a:t>・腰痛を訴える職員</a:t>
            </a:r>
            <a:r>
              <a:rPr lang="ja-JP" altLang="en-US" sz="900" dirty="0">
                <a:solidFill>
                  <a:schemeClr val="tx1"/>
                </a:solidFill>
              </a:rPr>
              <a:t>の割合　</a:t>
            </a:r>
            <a:r>
              <a:rPr lang="ja-JP" altLang="en-US" sz="900" dirty="0" smtClean="0">
                <a:solidFill>
                  <a:schemeClr val="tx1"/>
                </a:solidFill>
              </a:rPr>
              <a:t>　　　％（</a:t>
            </a:r>
            <a:r>
              <a:rPr lang="en-US" altLang="ja-JP" sz="900" smtClean="0">
                <a:solidFill>
                  <a:schemeClr val="tx1"/>
                </a:solidFill>
              </a:rPr>
              <a:t>R2</a:t>
            </a:r>
            <a:r>
              <a:rPr lang="ja-JP" altLang="en-US" sz="900" smtClean="0">
                <a:solidFill>
                  <a:schemeClr val="tx1"/>
                </a:solidFill>
              </a:rPr>
              <a:t>実績</a:t>
            </a:r>
            <a:r>
              <a:rPr lang="ja-JP" altLang="en-US" sz="900" dirty="0" smtClean="0">
                <a:solidFill>
                  <a:schemeClr val="tx1"/>
                </a:solidFill>
              </a:rPr>
              <a:t>○％</a:t>
            </a:r>
            <a:r>
              <a:rPr lang="ja-JP" altLang="en-US" sz="900" dirty="0">
                <a:solidFill>
                  <a:schemeClr val="tx1"/>
                </a:solidFill>
              </a:rPr>
              <a:t>） </a:t>
            </a:r>
            <a:endParaRPr lang="en-US" altLang="ja-JP" sz="900" dirty="0">
              <a:solidFill>
                <a:schemeClr val="tx1"/>
              </a:solidFill>
            </a:endParaRPr>
          </a:p>
          <a:p>
            <a:endParaRPr lang="en-US" altLang="ja-JP" sz="900" dirty="0" smtClean="0">
              <a:solidFill>
                <a:schemeClr val="tx1"/>
              </a:solidFill>
            </a:endParaRPr>
          </a:p>
          <a:p>
            <a:endParaRPr lang="en-US" altLang="ja-JP" sz="900" dirty="0" smtClean="0">
              <a:solidFill>
                <a:schemeClr val="tx1"/>
              </a:solidFill>
            </a:endParaRPr>
          </a:p>
          <a:p>
            <a:endParaRPr kumimoji="1" lang="en-US" altLang="ja-JP" sz="900" dirty="0" smtClean="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smtClean="0"/>
              <a:t>【</a:t>
            </a:r>
            <a:r>
              <a:rPr lang="ja-JP" altLang="en-US" sz="1200" dirty="0" smtClean="0"/>
              <a:t>補助金要望額</a:t>
            </a:r>
            <a:r>
              <a:rPr lang="en-US" altLang="ja-JP" sz="1200" dirty="0"/>
              <a:t>】</a:t>
            </a:r>
            <a:r>
              <a:rPr lang="ja-JP" altLang="en-US" sz="1200" dirty="0" smtClean="0"/>
              <a:t>１，０００千円</a:t>
            </a:r>
            <a:endParaRPr lang="ja-JP" altLang="en-US" sz="1200" dirty="0"/>
          </a:p>
        </p:txBody>
      </p:sp>
    </p:spTree>
    <p:extLst>
      <p:ext uri="{BB962C8B-B14F-4D97-AF65-F5344CB8AC3E}">
        <p14:creationId xmlns:p14="http://schemas.microsoft.com/office/powerpoint/2010/main" val="1748208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（様式３）</a:t>
            </a:r>
            <a:endParaRPr kumimoji="1" lang="ja-JP" altLang="en-US" sz="1100" dirty="0">
              <a:solidFill>
                <a:schemeClr val="tx1"/>
              </a:solidFill>
            </a:endParaRP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smtClean="0">
                <a:solidFill>
                  <a:schemeClr val="tx1"/>
                </a:solidFill>
              </a:rPr>
              <a:t>事業概要</a:t>
            </a:r>
            <a:endParaRPr kumimoji="1" lang="ja-JP" altLang="en-US" sz="1600" dirty="0">
              <a:solidFill>
                <a:schemeClr val="tx1"/>
              </a:solidFill>
            </a:endParaRP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sz="1400" dirty="0">
              <a:solidFill>
                <a:schemeClr val="tx1"/>
              </a:solidFill>
              <a:latin typeface="+mn-ea"/>
            </a:endParaRPr>
          </a:p>
          <a:p>
            <a:endParaRPr kumimoji="1" lang="en-US" altLang="ja-JP" sz="1400" dirty="0" smtClean="0">
              <a:solidFill>
                <a:schemeClr val="tx1"/>
              </a:solidFill>
              <a:latin typeface="+mn-ea"/>
            </a:endParaRPr>
          </a:p>
          <a:p>
            <a:endParaRPr lang="en-US" altLang="ja-JP" dirty="0">
              <a:solidFill>
                <a:schemeClr val="tx1"/>
              </a:solidFill>
            </a:endParaRPr>
          </a:p>
          <a:p>
            <a:endParaRPr kumimoji="1" lang="en-US" altLang="ja-JP" dirty="0" smtClean="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smtClean="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8945235"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smtClean="0">
                <a:solidFill>
                  <a:schemeClr val="tx1"/>
                </a:solidFill>
              </a:rPr>
              <a:t>【</a:t>
            </a:r>
            <a:r>
              <a:rPr lang="ja-JP" altLang="en-US" sz="1400" b="1" dirty="0" smtClean="0">
                <a:solidFill>
                  <a:schemeClr val="tx1"/>
                </a:solidFill>
              </a:rPr>
              <a:t>事業名</a:t>
            </a:r>
            <a:r>
              <a:rPr lang="en-US" altLang="ja-JP" sz="1400" b="1" dirty="0" smtClean="0">
                <a:solidFill>
                  <a:schemeClr val="tx1"/>
                </a:solidFill>
              </a:rPr>
              <a:t>】</a:t>
            </a:r>
            <a:r>
              <a:rPr lang="ja-JP" altLang="en-US" sz="1400" b="1" dirty="0" smtClean="0">
                <a:solidFill>
                  <a:schemeClr val="tx1"/>
                </a:solidFill>
              </a:rPr>
              <a:t>　　　　</a:t>
            </a:r>
            <a:r>
              <a:rPr lang="ja-JP" altLang="en-US" b="1" dirty="0" smtClean="0">
                <a:solidFill>
                  <a:schemeClr val="tx1"/>
                </a:solidFill>
              </a:rPr>
              <a:t>　　　　</a:t>
            </a:r>
            <a:r>
              <a:rPr lang="ja-JP" altLang="en-US" sz="1000" b="1" dirty="0" smtClean="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smtClean="0"/>
              <a:t>法人名：</a:t>
            </a:r>
            <a:r>
              <a:rPr kumimoji="1" lang="ja-JP" altLang="en-US" sz="1000" u="sng" dirty="0" smtClean="0"/>
              <a:t>　　　　　　　　　　　　　　　　　　　　　</a:t>
            </a:r>
            <a:r>
              <a:rPr kumimoji="1" lang="ja-JP" altLang="en-US" sz="1000" dirty="0" smtClean="0"/>
              <a:t>　　　　　　　　　　　　　　　　　　　　　　</a:t>
            </a:r>
            <a:r>
              <a:rPr kumimoji="1" lang="ja-JP" altLang="en-US" sz="1000" u="sng" dirty="0" smtClean="0"/>
              <a:t>　　　　　　　　　　　　　</a:t>
            </a:r>
            <a:endParaRPr kumimoji="1" lang="ja-JP" altLang="en-US" sz="1000" u="sng" dirty="0"/>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latin typeface="+mj-ea"/>
                <a:ea typeface="+mj-ea"/>
              </a:rPr>
              <a:t>取組の背景</a:t>
            </a:r>
            <a:endParaRPr kumimoji="1" lang="ja-JP" altLang="en-US" sz="1400" dirty="0">
              <a:latin typeface="+mj-ea"/>
              <a:ea typeface="+mj-ea"/>
            </a:endParaRP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事業概要（取組の特長）</a:t>
            </a:r>
            <a:endParaRPr kumimoji="1" lang="ja-JP" altLang="en-US" sz="1400" dirty="0"/>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smtClean="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Ｒ３事業</a:t>
            </a:r>
            <a:r>
              <a:rPr kumimoji="1" lang="ja-JP" altLang="en-US" sz="1400" dirty="0" smtClean="0"/>
              <a:t>目標</a:t>
            </a:r>
            <a:endParaRPr kumimoji="1" lang="ja-JP" altLang="en-US" sz="1400" dirty="0"/>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事業効果</a:t>
            </a:r>
            <a:endParaRPr kumimoji="1" lang="ja-JP" altLang="en-US" sz="1400" dirty="0"/>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smtClean="0"/>
              <a:t>【</a:t>
            </a:r>
            <a:r>
              <a:rPr lang="ja-JP" altLang="en-US" sz="1200" dirty="0" smtClean="0"/>
              <a:t>補助金要望額</a:t>
            </a:r>
            <a:r>
              <a:rPr lang="en-US" altLang="ja-JP" sz="1200" dirty="0" smtClean="0"/>
              <a:t>】</a:t>
            </a:r>
            <a:r>
              <a:rPr lang="ja-JP" altLang="en-US" sz="1200" dirty="0" smtClean="0"/>
              <a:t>　　　　　　　　　　　　　　千円</a:t>
            </a:r>
            <a:endParaRPr lang="ja-JP" altLang="en-US" sz="1200" dirty="0"/>
          </a:p>
        </p:txBody>
      </p:sp>
    </p:spTree>
    <p:extLst>
      <p:ext uri="{BB962C8B-B14F-4D97-AF65-F5344CB8AC3E}">
        <p14:creationId xmlns:p14="http://schemas.microsoft.com/office/powerpoint/2010/main" val="39280281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7283</TotalTime>
  <Words>240</Words>
  <Application>Microsoft Office PowerPoint</Application>
  <PresentationFormat>画面に合わせる (4:3)</PresentationFormat>
  <Paragraphs>72</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北村 由起子</dc:creator>
  <cp:lastModifiedBy>奈良県</cp:lastModifiedBy>
  <cp:revision>341</cp:revision>
  <cp:lastPrinted>2021-02-13T10:11:24Z</cp:lastPrinted>
  <dcterms:modified xsi:type="dcterms:W3CDTF">2021-02-26T11:08:28Z</dcterms:modified>
</cp:coreProperties>
</file>