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938" r:id="rId4"/>
  </p:sldMasterIdLst>
  <p:notesMasterIdLst>
    <p:notesMasterId r:id="rId6"/>
  </p:notesMasterIdLst>
  <p:handoutMasterIdLst>
    <p:handoutMasterId r:id="rId7"/>
  </p:handoutMasterIdLst>
  <p:sldIdLst>
    <p:sldId id="265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41" userDrawn="1">
          <p15:clr>
            <a:srgbClr val="A4A3A4"/>
          </p15:clr>
        </p15:guide>
        <p15:guide id="3" pos="3650" userDrawn="1">
          <p15:clr>
            <a:srgbClr val="A4A3A4"/>
          </p15:clr>
        </p15:guide>
        <p15:guide id="4" pos="4190" userDrawn="1">
          <p15:clr>
            <a:srgbClr val="A4A3A4"/>
          </p15:clr>
        </p15:guide>
        <p15:guide id="5" pos="3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3F3"/>
    <a:srgbClr val="103185"/>
    <a:srgbClr val="005CAF"/>
    <a:srgbClr val="00CC66"/>
    <a:srgbClr val="66BAB7"/>
    <a:srgbClr val="0070C0"/>
    <a:srgbClr val="0099FF"/>
    <a:srgbClr val="009999"/>
    <a:srgbClr val="66FF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5" autoAdjust="0"/>
    <p:restoredTop sz="90494" autoAdjust="0"/>
  </p:normalViewPr>
  <p:slideViewPr>
    <p:cSldViewPr>
      <p:cViewPr varScale="1">
        <p:scale>
          <a:sx n="59" d="100"/>
          <a:sy n="59" d="100"/>
        </p:scale>
        <p:origin x="2592" y="84"/>
      </p:cViewPr>
      <p:guideLst>
        <p:guide orient="horz" pos="141"/>
        <p:guide pos="3650"/>
        <p:guide pos="4190"/>
        <p:guide pos="3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9575" cy="496888"/>
          </a:xfrm>
          <a:prstGeom prst="rect">
            <a:avLst/>
          </a:prstGeom>
        </p:spPr>
        <p:txBody>
          <a:bodyPr vert="horz" lIns="91408" tIns="45704" rIns="91408" bIns="4570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1" y="2"/>
            <a:ext cx="2949575" cy="496888"/>
          </a:xfrm>
          <a:prstGeom prst="rect">
            <a:avLst/>
          </a:prstGeom>
        </p:spPr>
        <p:txBody>
          <a:bodyPr vert="horz" lIns="91408" tIns="45704" rIns="91408" bIns="45704" rtlCol="0"/>
          <a:lstStyle>
            <a:lvl1pPr algn="r">
              <a:defRPr sz="1300"/>
            </a:lvl1pPr>
          </a:lstStyle>
          <a:p>
            <a:fld id="{5D939553-002E-45AF-AA9A-C0882CFF9DCB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40864"/>
            <a:ext cx="2949575" cy="496887"/>
          </a:xfrm>
          <a:prstGeom prst="rect">
            <a:avLst/>
          </a:prstGeom>
        </p:spPr>
        <p:txBody>
          <a:bodyPr vert="horz" lIns="91408" tIns="45704" rIns="91408" bIns="4570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1" y="9440864"/>
            <a:ext cx="2949575" cy="496887"/>
          </a:xfrm>
          <a:prstGeom prst="rect">
            <a:avLst/>
          </a:prstGeom>
        </p:spPr>
        <p:txBody>
          <a:bodyPr vert="horz" lIns="91408" tIns="45704" rIns="91408" bIns="45704" rtlCol="0" anchor="b"/>
          <a:lstStyle>
            <a:lvl1pPr algn="r">
              <a:defRPr sz="1300"/>
            </a:lvl1pPr>
          </a:lstStyle>
          <a:p>
            <a:fld id="{A9C64691-C35C-4B8E-B238-AC5C088C7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201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9575" cy="496888"/>
          </a:xfrm>
          <a:prstGeom prst="rect">
            <a:avLst/>
          </a:prstGeom>
        </p:spPr>
        <p:txBody>
          <a:bodyPr vert="horz" lIns="91408" tIns="45704" rIns="91408" bIns="4570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2"/>
            <a:ext cx="2949575" cy="496888"/>
          </a:xfrm>
          <a:prstGeom prst="rect">
            <a:avLst/>
          </a:prstGeom>
        </p:spPr>
        <p:txBody>
          <a:bodyPr vert="horz" lIns="91408" tIns="45704" rIns="91408" bIns="45704" rtlCol="0"/>
          <a:lstStyle>
            <a:lvl1pPr algn="r">
              <a:defRPr sz="1300"/>
            </a:lvl1pPr>
          </a:lstStyle>
          <a:p>
            <a:fld id="{D89CF3DD-174B-4143-92F0-6B5DA83BEF8A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8" tIns="45704" rIns="91408" bIns="457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7"/>
            <a:ext cx="5445125" cy="4471988"/>
          </a:xfrm>
          <a:prstGeom prst="rect">
            <a:avLst/>
          </a:prstGeom>
        </p:spPr>
        <p:txBody>
          <a:bodyPr vert="horz" lIns="91408" tIns="45704" rIns="91408" bIns="4570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4"/>
            <a:ext cx="2949575" cy="496887"/>
          </a:xfrm>
          <a:prstGeom prst="rect">
            <a:avLst/>
          </a:prstGeom>
        </p:spPr>
        <p:txBody>
          <a:bodyPr vert="horz" lIns="91408" tIns="45704" rIns="91408" bIns="4570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4"/>
            <a:ext cx="2949575" cy="496887"/>
          </a:xfrm>
          <a:prstGeom prst="rect">
            <a:avLst/>
          </a:prstGeom>
        </p:spPr>
        <p:txBody>
          <a:bodyPr vert="horz" lIns="91408" tIns="45704" rIns="91408" bIns="45704" rtlCol="0" anchor="b"/>
          <a:lstStyle>
            <a:lvl1pPr algn="r">
              <a:defRPr sz="1300"/>
            </a:lvl1pPr>
          </a:lstStyle>
          <a:p>
            <a:fld id="{C5E590F2-8BFC-4DFF-8B3D-47F14B341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78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536" rtl="0" eaLnBrk="1" latinLnBrk="0" hangingPunct="1">
      <a:defRPr kumimoji="1" sz="1147" kern="1200">
        <a:solidFill>
          <a:schemeClr val="tx1"/>
        </a:solidFill>
        <a:latin typeface="+mn-lt"/>
        <a:ea typeface="+mn-ea"/>
        <a:cs typeface="+mn-cs"/>
      </a:defRPr>
    </a:lvl1pPr>
    <a:lvl2pPr marL="419769" algn="l" defTabSz="839536" rtl="0" eaLnBrk="1" latinLnBrk="0" hangingPunct="1">
      <a:defRPr kumimoji="1" sz="1147" kern="1200">
        <a:solidFill>
          <a:schemeClr val="tx1"/>
        </a:solidFill>
        <a:latin typeface="+mn-lt"/>
        <a:ea typeface="+mn-ea"/>
        <a:cs typeface="+mn-cs"/>
      </a:defRPr>
    </a:lvl2pPr>
    <a:lvl3pPr marL="839536" algn="l" defTabSz="839536" rtl="0" eaLnBrk="1" latinLnBrk="0" hangingPunct="1">
      <a:defRPr kumimoji="1" sz="1147" kern="1200">
        <a:solidFill>
          <a:schemeClr val="tx1"/>
        </a:solidFill>
        <a:latin typeface="+mn-lt"/>
        <a:ea typeface="+mn-ea"/>
        <a:cs typeface="+mn-cs"/>
      </a:defRPr>
    </a:lvl3pPr>
    <a:lvl4pPr marL="1259304" algn="l" defTabSz="839536" rtl="0" eaLnBrk="1" latinLnBrk="0" hangingPunct="1">
      <a:defRPr kumimoji="1" sz="1147" kern="1200">
        <a:solidFill>
          <a:schemeClr val="tx1"/>
        </a:solidFill>
        <a:latin typeface="+mn-lt"/>
        <a:ea typeface="+mn-ea"/>
        <a:cs typeface="+mn-cs"/>
      </a:defRPr>
    </a:lvl4pPr>
    <a:lvl5pPr marL="1679073" algn="l" defTabSz="839536" rtl="0" eaLnBrk="1" latinLnBrk="0" hangingPunct="1">
      <a:defRPr kumimoji="1" sz="1147" kern="1200">
        <a:solidFill>
          <a:schemeClr val="tx1"/>
        </a:solidFill>
        <a:latin typeface="+mn-lt"/>
        <a:ea typeface="+mn-ea"/>
        <a:cs typeface="+mn-cs"/>
      </a:defRPr>
    </a:lvl5pPr>
    <a:lvl6pPr marL="2098841" algn="l" defTabSz="839536" rtl="0" eaLnBrk="1" latinLnBrk="0" hangingPunct="1">
      <a:defRPr kumimoji="1" sz="1147" kern="1200">
        <a:solidFill>
          <a:schemeClr val="tx1"/>
        </a:solidFill>
        <a:latin typeface="+mn-lt"/>
        <a:ea typeface="+mn-ea"/>
        <a:cs typeface="+mn-cs"/>
      </a:defRPr>
    </a:lvl6pPr>
    <a:lvl7pPr marL="2518610" algn="l" defTabSz="839536" rtl="0" eaLnBrk="1" latinLnBrk="0" hangingPunct="1">
      <a:defRPr kumimoji="1" sz="1147" kern="1200">
        <a:solidFill>
          <a:schemeClr val="tx1"/>
        </a:solidFill>
        <a:latin typeface="+mn-lt"/>
        <a:ea typeface="+mn-ea"/>
        <a:cs typeface="+mn-cs"/>
      </a:defRPr>
    </a:lvl7pPr>
    <a:lvl8pPr marL="2938378" algn="l" defTabSz="839536" rtl="0" eaLnBrk="1" latinLnBrk="0" hangingPunct="1">
      <a:defRPr kumimoji="1" sz="1147" kern="1200">
        <a:solidFill>
          <a:schemeClr val="tx1"/>
        </a:solidFill>
        <a:latin typeface="+mn-lt"/>
        <a:ea typeface="+mn-ea"/>
        <a:cs typeface="+mn-cs"/>
      </a:defRPr>
    </a:lvl8pPr>
    <a:lvl9pPr marL="3358146" algn="l" defTabSz="839536" rtl="0" eaLnBrk="1" latinLnBrk="0" hangingPunct="1">
      <a:defRPr kumimoji="1" sz="11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15B1-DECA-4C04-80D8-270E577CEE86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554-EB9E-4199-8BD6-7F3823B6CC5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00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15B1-DECA-4C04-80D8-270E577CEE86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554-EB9E-4199-8BD6-7F3823B6CC5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78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15B1-DECA-4C04-80D8-270E577CEE86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554-EB9E-4199-8BD6-7F3823B6CC5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74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15B1-DECA-4C04-80D8-270E577CEE86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554-EB9E-4199-8BD6-7F3823B6CC5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95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15B1-DECA-4C04-80D8-270E577CEE86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554-EB9E-4199-8BD6-7F3823B6CC5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58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15B1-DECA-4C04-80D8-270E577CEE86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554-EB9E-4199-8BD6-7F3823B6CC5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21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15B1-DECA-4C04-80D8-270E577CEE86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554-EB9E-4199-8BD6-7F3823B6CC5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80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15B1-DECA-4C04-80D8-270E577CEE86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554-EB9E-4199-8BD6-7F3823B6CC5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98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15B1-DECA-4C04-80D8-270E577CEE86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554-EB9E-4199-8BD6-7F3823B6CC5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31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15B1-DECA-4C04-80D8-270E577CEE86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554-EB9E-4199-8BD6-7F3823B6CC5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53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15B1-DECA-4C04-80D8-270E577CEE86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554-EB9E-4199-8BD6-7F3823B6CC5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86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A15B1-DECA-4C04-80D8-270E577CEE86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F554-EB9E-4199-8BD6-7F3823B6CC5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24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51813" y="442476"/>
            <a:ext cx="5417745" cy="930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646" tIns="41823" rIns="83646" bIns="41823" numCol="1" anchor="t" anchorCtr="0" compatLnSpc="1">
            <a:prstTxWarp prst="textNoShape">
              <a:avLst/>
            </a:prstTxWarp>
            <a:noAutofit/>
          </a:bodyPr>
          <a:lstStyle/>
          <a:p>
            <a:pPr marL="130290" indent="-130290" defTabSz="836492" eaLnBrk="0" fontAlgn="base" hangingPunct="0">
              <a:lnSpc>
                <a:spcPct val="110000"/>
              </a:lnSpc>
              <a:spcBef>
                <a:spcPts val="762"/>
              </a:spcBef>
              <a:spcAft>
                <a:spcPct val="0"/>
              </a:spcAft>
              <a:tabLst>
                <a:tab pos="172364" algn="l"/>
              </a:tabLst>
            </a:pPr>
            <a:r>
              <a:rPr lang="ja-JP" altLang="en-US" sz="1048" dirty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１　</a:t>
            </a:r>
            <a:r>
              <a:rPr lang="en-US" altLang="ja-JP" sz="1048" dirty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FAX</a:t>
            </a:r>
            <a:r>
              <a:rPr lang="ja-JP" altLang="en-US" sz="1048" dirty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か郵送でお申し込みの方は、下記の受講申込書に必要事項をご記入の上</a:t>
            </a:r>
            <a:r>
              <a:rPr lang="ja-JP" altLang="en-US" sz="1048" dirty="0" smtClean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、</a:t>
            </a:r>
            <a:r>
              <a:rPr lang="en-US" altLang="ja-JP" sz="1048" dirty="0" smtClean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/>
            </a:r>
            <a:br>
              <a:rPr lang="en-US" altLang="ja-JP" sz="1048" dirty="0" smtClean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</a:br>
            <a:r>
              <a:rPr lang="ja-JP" altLang="en-US" sz="1048" dirty="0" smtClean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　この受講申込用紙をお送り</a:t>
            </a:r>
            <a:r>
              <a:rPr lang="ja-JP" altLang="en-US" sz="1048" dirty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ください（定員</a:t>
            </a:r>
            <a:r>
              <a:rPr lang="en-US" altLang="ja-JP" sz="1048" dirty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100</a:t>
            </a:r>
            <a:r>
              <a:rPr lang="ja-JP" altLang="en-US" sz="1048" dirty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名、受講料無料）。</a:t>
            </a:r>
          </a:p>
          <a:p>
            <a:pPr marL="130290" indent="-130290" defTabSz="836492" eaLnBrk="0" fontAlgn="base" hangingPunct="0">
              <a:lnSpc>
                <a:spcPct val="110000"/>
              </a:lnSpc>
              <a:spcBef>
                <a:spcPts val="300"/>
              </a:spcBef>
              <a:spcAft>
                <a:spcPct val="0"/>
              </a:spcAft>
              <a:tabLst>
                <a:tab pos="172364" algn="l"/>
              </a:tabLst>
            </a:pPr>
            <a:r>
              <a:rPr lang="ja-JP" altLang="en-US" sz="1048" dirty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２　お申し込みの受付は先着順とし、定員になり次第締め切らせていただきます</a:t>
            </a:r>
            <a:r>
              <a:rPr lang="ja-JP" altLang="en-US" sz="1048" dirty="0" smtClean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。</a:t>
            </a:r>
            <a:endParaRPr lang="en-US" altLang="ja-JP" sz="1048" b="1" dirty="0">
              <a:latin typeface="メイリオ" pitchFamily="50" charset="-128"/>
              <a:ea typeface="メイリオ" pitchFamily="50" charset="-128"/>
              <a:cs typeface="Times New Roman" pitchFamily="18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0" y="0"/>
            <a:ext cx="6858000" cy="342857"/>
          </a:xfrm>
          <a:prstGeom prst="rect">
            <a:avLst/>
          </a:prstGeom>
          <a:solidFill>
            <a:srgbClr val="103185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415" tIns="68571" rIns="95415" bIns="0" rtlCol="0" anchor="ctr"/>
          <a:lstStyle/>
          <a:p>
            <a:pPr algn="ctr" defTabSz="836492" fontAlgn="base">
              <a:spcBef>
                <a:spcPct val="0"/>
              </a:spcBef>
              <a:spcAft>
                <a:spcPct val="0"/>
              </a:spcAft>
              <a:tabLst>
                <a:tab pos="209122" algn="l"/>
              </a:tabLst>
            </a:pPr>
            <a:r>
              <a:rPr lang="en-US" altLang="ja-JP" sz="1524" b="1" dirty="0">
                <a:ln w="6350">
                  <a:noFill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FAX/</a:t>
            </a:r>
            <a:r>
              <a:rPr lang="ja-JP" altLang="en-US" sz="1524" b="1" dirty="0">
                <a:ln w="6350">
                  <a:noFill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郵送でのお</a:t>
            </a:r>
            <a:r>
              <a:rPr lang="ja-JP" altLang="ja-JP" sz="1524" b="1" dirty="0">
                <a:ln w="6350">
                  <a:noFill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申</a:t>
            </a:r>
            <a:r>
              <a:rPr lang="ja-JP" altLang="en-US" sz="1524" b="1" dirty="0">
                <a:ln w="6350">
                  <a:noFill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し</a:t>
            </a:r>
            <a:r>
              <a:rPr lang="ja-JP" altLang="ja-JP" sz="1524" b="1" dirty="0">
                <a:ln w="6350">
                  <a:noFill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込み</a:t>
            </a:r>
            <a:r>
              <a:rPr lang="en-US" altLang="ja-JP" sz="1524" b="1" dirty="0">
                <a:ln w="6350">
                  <a:noFill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1524" b="1" dirty="0">
                <a:ln w="6350">
                  <a:noFill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＆ 会場アクセス</a:t>
            </a:r>
            <a:endParaRPr lang="ja-JP" altLang="ja-JP" sz="1524" b="1" dirty="0">
              <a:ln w="6350">
                <a:noFill/>
              </a:ln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5268635"/>
            <a:ext cx="6858000" cy="395099"/>
          </a:xfrm>
          <a:prstGeom prst="rect">
            <a:avLst/>
          </a:prstGeom>
          <a:solidFill>
            <a:srgbClr val="103185"/>
          </a:solidFill>
        </p:spPr>
        <p:txBody>
          <a:bodyPr wrap="square" lIns="83646" tIns="72000" rIns="83646" bIns="0" rtlCol="0">
            <a:spAutoFit/>
          </a:bodyPr>
          <a:lstStyle/>
          <a:p>
            <a:pPr algn="ctr"/>
            <a:r>
              <a:rPr lang="ja-JP" altLang="en-US" sz="2095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受講申込書</a:t>
            </a:r>
            <a:r>
              <a:rPr lang="ja-JP" altLang="en-US" sz="1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（令和３年度 奈良県労働委員会</a:t>
            </a:r>
            <a:r>
              <a:rPr lang="ja-JP" altLang="en-US" sz="13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セミナー（第２回労使</a:t>
            </a:r>
            <a:r>
              <a:rPr lang="ja-JP" altLang="en-US" sz="1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関係セミナー</a:t>
            </a:r>
            <a:r>
              <a:rPr lang="ja-JP" altLang="en-US" sz="13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））</a:t>
            </a:r>
            <a:endParaRPr lang="en-US" altLang="ja-JP" sz="1300" b="1" u="sng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50349" y="9171089"/>
            <a:ext cx="6473315" cy="68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646" tIns="41823" rIns="83646" bIns="41823" numCol="1" anchor="ctr" anchorCtr="0" compatLnSpc="1">
            <a:prstTxWarp prst="textNoShape">
              <a:avLst/>
            </a:prstTxWarp>
            <a:spAutoFit/>
          </a:bodyPr>
          <a:lstStyle/>
          <a:p>
            <a:pPr defTabSz="83649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48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en-US" altLang="ja-JP" sz="1048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48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セミナー当日は</a:t>
            </a:r>
            <a:r>
              <a:rPr lang="ja-JP" altLang="en-US" sz="1048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、この受講</a:t>
            </a:r>
            <a:r>
              <a:rPr lang="ja-JP" altLang="en-US" sz="1048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申込書</a:t>
            </a:r>
            <a:r>
              <a:rPr lang="ja-JP" altLang="en-US" sz="1048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をお持ちください</a:t>
            </a:r>
            <a:r>
              <a:rPr lang="ja-JP" altLang="en-US" sz="1048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。受付で</a:t>
            </a:r>
            <a:r>
              <a:rPr lang="ja-JP" altLang="en-US" sz="1048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確認させていただきます</a:t>
            </a:r>
            <a:r>
              <a:rPr lang="ja-JP" altLang="en-US" sz="1048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</a:p>
          <a:p>
            <a:pPr defTabSz="83649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95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◆個人参加の方は、氏名、連絡先電話番号・</a:t>
            </a:r>
            <a:r>
              <a:rPr lang="en-US" altLang="ja-JP" sz="95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952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番号もしくはメールアドレスのみ</a:t>
            </a:r>
            <a:r>
              <a:rPr lang="ja-JP" altLang="en-US" sz="95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で結構です。</a:t>
            </a:r>
            <a:endParaRPr lang="en-US" altLang="ja-JP" sz="952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3649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95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◆受講できない方に対しましては事前にご連絡いたします（受講可能な方には特段連絡等いたしません）。</a:t>
            </a:r>
            <a:endParaRPr lang="en-US" altLang="ja-JP" sz="952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3649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95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◆お預かりした個人情報は、このセミナーに関してのみ使用し、他の目的には一切使用しません。</a:t>
            </a:r>
            <a:endParaRPr lang="en-US" altLang="ja-JP" sz="952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7227" y="5745088"/>
            <a:ext cx="6466193" cy="524135"/>
          </a:xfrm>
          <a:prstGeom prst="rect">
            <a:avLst/>
          </a:prstGeom>
          <a:noFill/>
        </p:spPr>
        <p:txBody>
          <a:bodyPr wrap="square" lIns="83646" tIns="41823" rIns="83646" bIns="41823" rtlCol="0">
            <a:spAutoFit/>
          </a:bodyPr>
          <a:lstStyle/>
          <a:p>
            <a:pPr lvl="0"/>
            <a:r>
              <a:rPr lang="en-US" altLang="ja-JP" sz="1333" b="1" spc="101" dirty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FAX</a:t>
            </a:r>
            <a:r>
              <a:rPr lang="en-US" altLang="ja-JP" sz="1333" b="1" dirty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: </a:t>
            </a:r>
            <a:r>
              <a:rPr lang="ja-JP" altLang="en-US" sz="1524" b="1" dirty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０</a:t>
            </a:r>
            <a:r>
              <a:rPr lang="en-US" altLang="ja-JP" sz="1524" b="1" dirty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742-23-3530</a:t>
            </a:r>
          </a:p>
          <a:p>
            <a:pPr lvl="0"/>
            <a:r>
              <a:rPr lang="ja-JP" altLang="en-US" sz="1333" b="1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郵送 </a:t>
            </a:r>
            <a:r>
              <a:rPr lang="en-US" altLang="ja-JP" sz="1333" b="1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1333" b="1" kern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en-US" altLang="ja-JP" sz="1333" b="1" kern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630-8113 </a:t>
            </a:r>
            <a:r>
              <a:rPr lang="ja-JP" altLang="en-US" sz="1333" b="1" kern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奈良県</a:t>
            </a:r>
            <a:r>
              <a:rPr lang="ja-JP" altLang="en-US" sz="1333" b="1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奈良市法蓮町</a:t>
            </a:r>
            <a:r>
              <a:rPr lang="en-US" altLang="ja-JP" sz="1333" b="1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757  </a:t>
            </a:r>
            <a:r>
              <a:rPr lang="ja-JP" altLang="en-US" sz="1333" b="1" kern="0" dirty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奈良県労働委員会事務局  宛 </a:t>
            </a:r>
            <a:r>
              <a:rPr lang="ja-JP" altLang="en-US" sz="1333" spc="101" dirty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　</a:t>
            </a:r>
            <a:endParaRPr lang="en-US" altLang="ja-JP" sz="1333" b="1" spc="-9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59428"/>
              </p:ext>
            </p:extLst>
          </p:nvPr>
        </p:nvGraphicFramePr>
        <p:xfrm>
          <a:off x="0" y="6249144"/>
          <a:ext cx="6858000" cy="2914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1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1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6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企業・団体名</a:t>
                      </a: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4286" marR="34286" marT="34286" marB="6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4286" marR="34286" marT="34286" marB="6857"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 rowSpan="2">
                  <a:txBody>
                    <a:bodyPr/>
                    <a:lstStyle/>
                    <a:p>
                      <a:pPr marL="0" marR="0" lvl="0" indent="0" algn="ctr" defTabSz="10018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絡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先</a:t>
                      </a: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4286" marR="34286" marT="34286" marB="6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電話番号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4286" marR="34286" marT="34286" marB="6857"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ＦＡＸ</a:t>
                      </a:r>
                      <a:r>
                        <a:rPr kumimoji="1" lang="ja-JP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番号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もしくは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メールアドレス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4286" marR="34286" marT="34286" marB="6857"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 　</a:t>
                      </a:r>
                      <a:r>
                        <a:rPr kumimoji="1" lang="ja-JP" altLang="en-US" sz="1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　 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　 　　      　－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4286" marR="34286" marT="34286" marB="6857"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018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 　　     　　</a:t>
                      </a:r>
                    </a:p>
                  </a:txBody>
                  <a:tcPr marL="34286" marR="34286" marT="34286" marB="6857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 rowSpan="2">
                  <a:txBody>
                    <a:bodyPr/>
                    <a:lstStyle/>
                    <a:p>
                      <a:pPr marL="0" marR="0" lvl="0" indent="0" algn="ctr" defTabSz="10018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担当</a:t>
                      </a:r>
                      <a:r>
                        <a:rPr kumimoji="1" lang="ja-JP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者名</a:t>
                      </a: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4286" marR="34286" marT="34286" marB="6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18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所属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役職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4286" marR="34286" marT="34286" marB="6857"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　名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4286" marR="34286" marT="34286" marB="6857"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7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7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7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4286" marR="34286" marT="34286" marB="6857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フリガナ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4286" marR="34286" marT="34286" marB="6857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 rowSpan="2">
                  <a:txBody>
                    <a:bodyPr/>
                    <a:lstStyle/>
                    <a:p>
                      <a:pPr marL="0" marR="0" lvl="0" indent="0" algn="ctr" defTabSz="10018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参加者１</a:t>
                      </a: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4286" marR="34286" marT="34286" marB="6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18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所属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役職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4286" marR="34286" marT="34286" marB="6857"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　名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4286" marR="34286" marT="34286" marB="6857"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587506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7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4286" marR="34286" marT="34286" marB="6857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フリガナ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4286" marR="34286" marT="34286" marB="6857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953502"/>
                  </a:ext>
                </a:extLst>
              </a:tr>
              <a:tr h="216000">
                <a:tc rowSpan="2">
                  <a:txBody>
                    <a:bodyPr/>
                    <a:lstStyle/>
                    <a:p>
                      <a:pPr marL="0" marR="0" lvl="0" indent="0" algn="ctr" defTabSz="10018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参加者２</a:t>
                      </a: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4286" marR="34286" marT="34286" marB="6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18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所属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役職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4286" marR="34286" marT="34286" marB="6857"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　名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4286" marR="34286" marT="34286" marB="6857"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696633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7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7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4286" marR="34286" marT="34286" marB="6857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フリガナ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4286" marR="34286" marT="34286" marB="6857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557898"/>
                  </a:ext>
                </a:extLst>
              </a:tr>
            </a:tbl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1189553" y="1258253"/>
            <a:ext cx="4892102" cy="49039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  <a:spcAft>
                <a:spcPts val="190"/>
              </a:spcAft>
            </a:pP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奈良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公園バスターミナル 東棟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２階レクチャーホール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（奈良市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登大路町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76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05785" y="1563579"/>
            <a:ext cx="3780577" cy="182075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</a:pPr>
            <a:endParaRPr lang="en-US" altLang="ja-JP" sz="105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■近鉄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をご利用の場合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381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「近鉄奈良駅」東改札口から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番出口を出て、　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東へ徒歩約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分（県庁本庁舎東側）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JR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をご利用の場合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381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JR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奈良駅」東出口バスターミナルから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奈良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交通２系統市内循環バス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外回り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乗車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分。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県庁前」バス停下車、東へ徒歩約３分。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219961" y="3568852"/>
            <a:ext cx="6074605" cy="929405"/>
          </a:xfrm>
          <a:prstGeom prst="roundRect">
            <a:avLst>
              <a:gd name="adj" fmla="val 3650"/>
            </a:avLst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37143" tIns="102857" rIns="102857" bIns="68571" numCol="1" anchor="t" anchorCtr="0" compatLnSpc="1">
            <a:prstTxWarp prst="textNoShape">
              <a:avLst/>
            </a:prstTxWarp>
            <a:noAutofit/>
          </a:bodyPr>
          <a:lstStyle/>
          <a:p>
            <a:pPr defTabSz="836492" fontAlgn="base">
              <a:lnSpc>
                <a:spcPts val="1257"/>
              </a:lnSpc>
              <a:spcBef>
                <a:spcPct val="0"/>
              </a:spcBef>
            </a:pPr>
            <a:r>
              <a:rPr lang="en-US" altLang="ja-JP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当日の注意</a:t>
            </a:r>
            <a:r>
              <a:rPr lang="ja-JP" altLang="en-US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事項等</a:t>
            </a: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defTabSz="836492" fontAlgn="base">
              <a:lnSpc>
                <a:spcPts val="1257"/>
              </a:lnSpc>
              <a:spcBef>
                <a:spcPct val="0"/>
              </a:spcBef>
            </a:pP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　</a:t>
            </a:r>
            <a:r>
              <a:rPr lang="ja-JP" altLang="en-US" sz="952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・会場では、マスクの着用、咳エチケットなどのご協力をお願いします。</a:t>
            </a:r>
            <a:endParaRPr lang="en-US" altLang="ja-JP" sz="952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defTabSz="836492" fontAlgn="base">
              <a:lnSpc>
                <a:spcPts val="1257"/>
              </a:lnSpc>
              <a:spcBef>
                <a:spcPct val="0"/>
              </a:spcBef>
            </a:pPr>
            <a:r>
              <a:rPr lang="ja-JP" altLang="en-US" sz="952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　・入場の際の検温時に体温の高い方は、入場をご遠慮いただく場合がございます。</a:t>
            </a:r>
            <a:endParaRPr lang="en-US" altLang="ja-JP" sz="952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defTabSz="836492" fontAlgn="base">
              <a:lnSpc>
                <a:spcPts val="1257"/>
              </a:lnSpc>
              <a:spcBef>
                <a:spcPct val="0"/>
              </a:spcBef>
            </a:pPr>
            <a:r>
              <a:rPr lang="ja-JP" altLang="en-US" sz="952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　・新型コロナウイルス感染症の感染拡大等を理由に、開催中止または内容を変更する場合がございます</a:t>
            </a:r>
            <a:r>
              <a:rPr lang="ja-JP" altLang="en-US" sz="952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。</a:t>
            </a:r>
            <a:endParaRPr lang="en-US" altLang="ja-JP" sz="952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defTabSz="836492" fontAlgn="base">
              <a:lnSpc>
                <a:spcPts val="1257"/>
              </a:lnSpc>
              <a:spcBef>
                <a:spcPct val="0"/>
              </a:spcBef>
            </a:pPr>
            <a:r>
              <a:rPr lang="ja-JP" altLang="en-US" sz="952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　・会場内の座席は、新型コロナウイルス感染症感染防止対策の一環として、間隔を確保しています。</a:t>
            </a:r>
            <a:endParaRPr lang="en-US" altLang="ja-JP" sz="952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029115" y="4562204"/>
            <a:ext cx="4903448" cy="65150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47708" rIns="68571" bIns="0" rtlCol="0" anchor="ctr"/>
          <a:lstStyle/>
          <a:p>
            <a:pPr>
              <a:spcBef>
                <a:spcPts val="381"/>
              </a:spcBef>
              <a:defRPr/>
            </a:pPr>
            <a:r>
              <a:rPr lang="ja-JP" altLang="en-US" sz="114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奈良県</a:t>
            </a:r>
            <a:r>
              <a:rPr lang="zh-TW" altLang="en-US" sz="114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労働委員会</a:t>
            </a:r>
            <a:r>
              <a:rPr lang="zh-TW" altLang="en-US" sz="114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事務局</a:t>
            </a:r>
            <a:r>
              <a:rPr lang="ja-JP" altLang="en-US" sz="114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奈良県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奈良市法蓮町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757</a:t>
            </a:r>
            <a:r>
              <a:rPr lang="zh-TW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  <a:p>
            <a:pPr>
              <a:spcBef>
                <a:spcPts val="381"/>
              </a:spcBef>
              <a:defRPr/>
            </a:pPr>
            <a:r>
              <a:rPr lang="en-US" altLang="ja-JP" sz="1524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524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zh-TW" altLang="en-US" sz="1524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zh-TW" sz="1524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0742–20-4431</a:t>
            </a:r>
            <a:r>
              <a:rPr lang="ja-JP" altLang="en-US" sz="1524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524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524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524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0742‐23‐3530</a:t>
            </a:r>
            <a:r>
              <a:rPr lang="en-US" altLang="zh-TW" sz="1524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</a:t>
            </a:r>
            <a:endParaRPr lang="en-US" altLang="zh-TW" sz="1524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 flipH="1">
            <a:off x="60611" y="4600291"/>
            <a:ext cx="1968504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ja-JP" altLang="en-US" sz="1400" b="1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セミナーに関する</a:t>
            </a:r>
            <a:endParaRPr lang="en-US" altLang="ja-JP" sz="1400" b="1" dirty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lang="ja-JP" altLang="en-US" sz="1400" b="1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お問い合わせ先</a:t>
            </a:r>
            <a:endParaRPr lang="en-US" altLang="ja-JP" sz="1400" b="1" dirty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60611" y="4520140"/>
            <a:ext cx="6640162" cy="726610"/>
          </a:xfrm>
          <a:prstGeom prst="roundRect">
            <a:avLst/>
          </a:prstGeom>
          <a:noFill/>
          <a:ln w="28575" cmpd="sng">
            <a:solidFill>
              <a:srgbClr val="1031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339" tIns="49670" rIns="99339" bIns="49670" rtlCol="0" anchor="ctr"/>
          <a:lstStyle/>
          <a:p>
            <a:pPr algn="ctr" defTabSz="954186">
              <a:defRPr/>
            </a:pPr>
            <a:endParaRPr lang="ja-JP" altLang="en-US" sz="1905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359" y="1682516"/>
            <a:ext cx="3602147" cy="2143609"/>
          </a:xfrm>
          <a:prstGeom prst="rect">
            <a:avLst/>
          </a:prstGeom>
        </p:spPr>
      </p:pic>
      <p:sp>
        <p:nvSpPr>
          <p:cNvPr id="4" name="角丸四角形 3"/>
          <p:cNvSpPr/>
          <p:nvPr/>
        </p:nvSpPr>
        <p:spPr>
          <a:xfrm>
            <a:off x="113344" y="1296545"/>
            <a:ext cx="960107" cy="418383"/>
          </a:xfrm>
          <a:prstGeom prst="roundRect">
            <a:avLst/>
          </a:prstGeom>
          <a:solidFill>
            <a:srgbClr val="103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24"/>
              </a:lnSpc>
            </a:pP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</a:t>
            </a:r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1524"/>
              </a:lnSpc>
            </a:pP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アクセス</a:t>
            </a:r>
          </a:p>
        </p:txBody>
      </p:sp>
      <p:sp>
        <p:nvSpPr>
          <p:cNvPr id="32" name="角丸四角形 31"/>
          <p:cNvSpPr/>
          <p:nvPr/>
        </p:nvSpPr>
        <p:spPr>
          <a:xfrm>
            <a:off x="113706" y="439195"/>
            <a:ext cx="959745" cy="418383"/>
          </a:xfrm>
          <a:prstGeom prst="roundRect">
            <a:avLst/>
          </a:prstGeom>
          <a:solidFill>
            <a:srgbClr val="103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24"/>
              </a:lnSpc>
            </a:pP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お申し込み</a:t>
            </a:r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1524"/>
              </a:lnSpc>
            </a:pP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</a:t>
            </a:r>
          </a:p>
        </p:txBody>
      </p:sp>
    </p:spTree>
    <p:extLst>
      <p:ext uri="{BB962C8B-B14F-4D97-AF65-F5344CB8AC3E}">
        <p14:creationId xmlns:p14="http://schemas.microsoft.com/office/powerpoint/2010/main" val="1924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53690141C7F80C459603D29B74082E04" ma:contentTypeVersion="11" ma:contentTypeDescription="" ma:contentTypeScope="" ma:versionID="7b5feec6d6e25f545ef0892d562dcda6">
  <xsd:schema xmlns:xsd="http://www.w3.org/2001/XMLSchema" xmlns:p="http://schemas.microsoft.com/office/2006/metadata/properties" xmlns:ns2="8B97BE19-CDDD-400E-817A-CFDD13F7EC12" xmlns:ns3="f1c647cd-5fda-4680-a3b4-860b2d1b2f82" targetNamespace="http://schemas.microsoft.com/office/2006/metadata/properties" ma:root="true" ma:fieldsID="22a318cbfe75886104e39326b632db6f" ns2:_="" ns3:_="">
    <xsd:import namespace="8B97BE19-CDDD-400E-817A-CFDD13F7EC12"/>
    <xsd:import namespace="f1c647cd-5fda-4680-a3b4-860b2d1b2f82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f1c647cd-5fda-4680-a3b4-860b2d1b2f82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4BFC82-5D72-43E8-9811-E278AA2AB1A6}">
  <ds:schemaRefs>
    <ds:schemaRef ds:uri="http://purl.org/dc/elements/1.1/"/>
    <ds:schemaRef ds:uri="http://schemas.microsoft.com/office/2006/documentManagement/types"/>
    <ds:schemaRef ds:uri="8B97BE19-CDDD-400E-817A-CFDD13F7EC12"/>
    <ds:schemaRef ds:uri="http://purl.org/dc/terms/"/>
    <ds:schemaRef ds:uri="http://schemas.openxmlformats.org/package/2006/metadata/core-properties"/>
    <ds:schemaRef ds:uri="http://purl.org/dc/dcmitype/"/>
    <ds:schemaRef ds:uri="f1c647cd-5fda-4680-a3b4-860b2d1b2f82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A309A9D-D85F-4C01-967C-96DF3447E9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f1c647cd-5fda-4680-a3b4-860b2d1b2f8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7249603-C8D8-45DD-AB3F-DA609F906A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14626</TotalTime>
  <Words>469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奈良県</cp:lastModifiedBy>
  <cp:revision>1043</cp:revision>
  <cp:lastPrinted>2021-10-13T01:40:50Z</cp:lastPrinted>
  <dcterms:created xsi:type="dcterms:W3CDTF">2010-09-07T01:28:37Z</dcterms:created>
  <dcterms:modified xsi:type="dcterms:W3CDTF">2021-10-20T01:05:06Z</dcterms:modified>
</cp:coreProperties>
</file>