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  <p:sldId id="260" r:id="rId3"/>
  </p:sldIdLst>
  <p:sldSz cx="7559675" cy="10691813"/>
  <p:notesSz cx="6807200" cy="9939338"/>
  <p:defaultTextStyle>
    <a:defPPr>
      <a:defRPr lang="ja-JP"/>
    </a:defPPr>
    <a:lvl1pPr marL="0" algn="l" defTabSz="586588" rtl="0" eaLnBrk="1" latinLnBrk="0" hangingPunct="1">
      <a:defRPr kumimoji="1" sz="1155" kern="1200">
        <a:solidFill>
          <a:schemeClr val="tx1"/>
        </a:solidFill>
        <a:latin typeface="+mn-lt"/>
        <a:ea typeface="+mn-ea"/>
        <a:cs typeface="+mn-cs"/>
      </a:defRPr>
    </a:lvl1pPr>
    <a:lvl2pPr marL="293294" algn="l" defTabSz="586588" rtl="0" eaLnBrk="1" latinLnBrk="0" hangingPunct="1">
      <a:defRPr kumimoji="1" sz="1155" kern="1200">
        <a:solidFill>
          <a:schemeClr val="tx1"/>
        </a:solidFill>
        <a:latin typeface="+mn-lt"/>
        <a:ea typeface="+mn-ea"/>
        <a:cs typeface="+mn-cs"/>
      </a:defRPr>
    </a:lvl2pPr>
    <a:lvl3pPr marL="586588" algn="l" defTabSz="586588" rtl="0" eaLnBrk="1" latinLnBrk="0" hangingPunct="1">
      <a:defRPr kumimoji="1" sz="1155" kern="1200">
        <a:solidFill>
          <a:schemeClr val="tx1"/>
        </a:solidFill>
        <a:latin typeface="+mn-lt"/>
        <a:ea typeface="+mn-ea"/>
        <a:cs typeface="+mn-cs"/>
      </a:defRPr>
    </a:lvl3pPr>
    <a:lvl4pPr marL="879881" algn="l" defTabSz="586588" rtl="0" eaLnBrk="1" latinLnBrk="0" hangingPunct="1">
      <a:defRPr kumimoji="1" sz="1155" kern="1200">
        <a:solidFill>
          <a:schemeClr val="tx1"/>
        </a:solidFill>
        <a:latin typeface="+mn-lt"/>
        <a:ea typeface="+mn-ea"/>
        <a:cs typeface="+mn-cs"/>
      </a:defRPr>
    </a:lvl4pPr>
    <a:lvl5pPr marL="1173175" algn="l" defTabSz="586588" rtl="0" eaLnBrk="1" latinLnBrk="0" hangingPunct="1">
      <a:defRPr kumimoji="1" sz="1155" kern="1200">
        <a:solidFill>
          <a:schemeClr val="tx1"/>
        </a:solidFill>
        <a:latin typeface="+mn-lt"/>
        <a:ea typeface="+mn-ea"/>
        <a:cs typeface="+mn-cs"/>
      </a:defRPr>
    </a:lvl5pPr>
    <a:lvl6pPr marL="1466469" algn="l" defTabSz="586588" rtl="0" eaLnBrk="1" latinLnBrk="0" hangingPunct="1">
      <a:defRPr kumimoji="1" sz="1155" kern="1200">
        <a:solidFill>
          <a:schemeClr val="tx1"/>
        </a:solidFill>
        <a:latin typeface="+mn-lt"/>
        <a:ea typeface="+mn-ea"/>
        <a:cs typeface="+mn-cs"/>
      </a:defRPr>
    </a:lvl6pPr>
    <a:lvl7pPr marL="1759763" algn="l" defTabSz="586588" rtl="0" eaLnBrk="1" latinLnBrk="0" hangingPunct="1">
      <a:defRPr kumimoji="1" sz="1155" kern="1200">
        <a:solidFill>
          <a:schemeClr val="tx1"/>
        </a:solidFill>
        <a:latin typeface="+mn-lt"/>
        <a:ea typeface="+mn-ea"/>
        <a:cs typeface="+mn-cs"/>
      </a:defRPr>
    </a:lvl7pPr>
    <a:lvl8pPr marL="2053057" algn="l" defTabSz="586588" rtl="0" eaLnBrk="1" latinLnBrk="0" hangingPunct="1">
      <a:defRPr kumimoji="1" sz="1155" kern="1200">
        <a:solidFill>
          <a:schemeClr val="tx1"/>
        </a:solidFill>
        <a:latin typeface="+mn-lt"/>
        <a:ea typeface="+mn-ea"/>
        <a:cs typeface="+mn-cs"/>
      </a:defRPr>
    </a:lvl8pPr>
    <a:lvl9pPr marL="2346350" algn="l" defTabSz="586588" rtl="0" eaLnBrk="1" latinLnBrk="0" hangingPunct="1">
      <a:defRPr kumimoji="1" sz="1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木下　久美子" initials="木下　久美子" lastIdx="2" clrIdx="0">
    <p:extLst>
      <p:ext uri="{19B8F6BF-5375-455C-9EA6-DF929625EA0E}">
        <p15:presenceInfo xmlns:p15="http://schemas.microsoft.com/office/powerpoint/2012/main" userId="S-1-5-21-1373727287-1092234566-1539857752-554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D60093"/>
    <a:srgbClr val="FF3300"/>
    <a:srgbClr val="0000FF"/>
    <a:srgbClr val="FF6600"/>
    <a:srgbClr val="FF3399"/>
    <a:srgbClr val="FFCC00"/>
    <a:srgbClr val="3366FF"/>
    <a:srgbClr val="FF9999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23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77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06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843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97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4447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9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23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70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36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22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072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809D-2520-4BAF-8327-277AA6EDD6B7}" type="datetimeFigureOut">
              <a:rPr kumimoji="1" lang="ja-JP" altLang="en-US" smtClean="0"/>
              <a:t>2025/12/26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9E0A7-DDBA-49F2-9C0B-DD518CC955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49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フローチャート: 結合子 26">
            <a:extLst>
              <a:ext uri="{FF2B5EF4-FFF2-40B4-BE49-F238E27FC236}">
                <a16:creationId xmlns:a16="http://schemas.microsoft.com/office/drawing/2014/main" id="{84D1E6ED-CC9F-40F4-A1B0-CFD85ECB2863}"/>
              </a:ext>
            </a:extLst>
          </p:cNvPr>
          <p:cNvSpPr/>
          <p:nvPr/>
        </p:nvSpPr>
        <p:spPr>
          <a:xfrm>
            <a:off x="1668064" y="935537"/>
            <a:ext cx="347729" cy="327161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ローチャート: 結合子 29">
            <a:extLst>
              <a:ext uri="{FF2B5EF4-FFF2-40B4-BE49-F238E27FC236}">
                <a16:creationId xmlns:a16="http://schemas.microsoft.com/office/drawing/2014/main" id="{4D153434-9F51-47AD-91D9-D4FDE552DECF}"/>
              </a:ext>
            </a:extLst>
          </p:cNvPr>
          <p:cNvSpPr/>
          <p:nvPr/>
        </p:nvSpPr>
        <p:spPr>
          <a:xfrm>
            <a:off x="3846543" y="2442707"/>
            <a:ext cx="347729" cy="369332"/>
          </a:xfrm>
          <a:prstGeom prst="flowChartConnector">
            <a:avLst/>
          </a:prstGeom>
          <a:solidFill>
            <a:srgbClr val="D60093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ローチャート: 結合子 24">
            <a:extLst>
              <a:ext uri="{FF2B5EF4-FFF2-40B4-BE49-F238E27FC236}">
                <a16:creationId xmlns:a16="http://schemas.microsoft.com/office/drawing/2014/main" id="{27CE7A8B-08FE-49C3-B78A-9590D8FD354C}"/>
              </a:ext>
            </a:extLst>
          </p:cNvPr>
          <p:cNvSpPr/>
          <p:nvPr/>
        </p:nvSpPr>
        <p:spPr>
          <a:xfrm>
            <a:off x="2607741" y="1242408"/>
            <a:ext cx="347729" cy="369332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ローチャート: 結合子 28">
            <a:extLst>
              <a:ext uri="{FF2B5EF4-FFF2-40B4-BE49-F238E27FC236}">
                <a16:creationId xmlns:a16="http://schemas.microsoft.com/office/drawing/2014/main" id="{0F88AF3E-66D2-436C-9ACA-2B5425E80B88}"/>
              </a:ext>
            </a:extLst>
          </p:cNvPr>
          <p:cNvSpPr/>
          <p:nvPr/>
        </p:nvSpPr>
        <p:spPr>
          <a:xfrm>
            <a:off x="2726283" y="2194051"/>
            <a:ext cx="347729" cy="369332"/>
          </a:xfrm>
          <a:prstGeom prst="flowChartConnecto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BB060D9-6CD4-4056-8C38-24433BEA07B2}"/>
              </a:ext>
            </a:extLst>
          </p:cNvPr>
          <p:cNvSpPr txBox="1"/>
          <p:nvPr/>
        </p:nvSpPr>
        <p:spPr>
          <a:xfrm>
            <a:off x="743780" y="5702518"/>
            <a:ext cx="6553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b="1" dirty="0">
                <a:solidFill>
                  <a:srgbClr val="CC0066"/>
                </a:solidFill>
              </a:rPr>
              <a:t>日　　　　時 ：令和８年２月１３日（金）</a:t>
            </a:r>
          </a:p>
          <a:p>
            <a:r>
              <a:rPr lang="ja-JP" altLang="en-US" sz="1800" b="1" dirty="0">
                <a:solidFill>
                  <a:srgbClr val="CC0066"/>
                </a:solidFill>
              </a:rPr>
              <a:t>　　　　　　　  </a:t>
            </a:r>
            <a:r>
              <a:rPr lang="en-US" altLang="ja-JP" sz="1800" b="1" dirty="0">
                <a:solidFill>
                  <a:srgbClr val="CC0066"/>
                </a:solidFill>
                <a:latin typeface="+mn-ea"/>
              </a:rPr>
              <a:t>13</a:t>
            </a:r>
            <a:r>
              <a:rPr lang="ja-JP" altLang="en-US" sz="1800" b="1" dirty="0">
                <a:solidFill>
                  <a:srgbClr val="CC0066"/>
                </a:solidFill>
                <a:latin typeface="+mn-ea"/>
              </a:rPr>
              <a:t>時～</a:t>
            </a:r>
            <a:r>
              <a:rPr lang="en-US" altLang="ja-JP" sz="1800" b="1" dirty="0">
                <a:solidFill>
                  <a:srgbClr val="CC0066"/>
                </a:solidFill>
                <a:latin typeface="+mn-ea"/>
              </a:rPr>
              <a:t>15</a:t>
            </a:r>
            <a:r>
              <a:rPr lang="ja-JP" altLang="en-US" sz="1800" b="1" dirty="0">
                <a:solidFill>
                  <a:srgbClr val="CC0066"/>
                </a:solidFill>
                <a:latin typeface="+mn-ea"/>
              </a:rPr>
              <a:t>時</a:t>
            </a:r>
            <a:r>
              <a:rPr lang="en-US" altLang="ja-JP" sz="1800" b="1" dirty="0">
                <a:solidFill>
                  <a:srgbClr val="CC0066"/>
                </a:solidFill>
                <a:latin typeface="+mn-ea"/>
              </a:rPr>
              <a:t>   (</a:t>
            </a:r>
            <a:r>
              <a:rPr lang="ja-JP" altLang="en-US" sz="1800" b="1" dirty="0">
                <a:solidFill>
                  <a:srgbClr val="CC0066"/>
                </a:solidFill>
                <a:latin typeface="+mn-ea"/>
              </a:rPr>
              <a:t>受付　</a:t>
            </a:r>
            <a:r>
              <a:rPr lang="en-US" altLang="ja-JP" sz="1800" b="1" dirty="0">
                <a:solidFill>
                  <a:srgbClr val="CC0066"/>
                </a:solidFill>
                <a:latin typeface="+mn-ea"/>
              </a:rPr>
              <a:t>12</a:t>
            </a:r>
            <a:r>
              <a:rPr lang="ja-JP" altLang="en-US" sz="1800" b="1" dirty="0">
                <a:solidFill>
                  <a:srgbClr val="CC0066"/>
                </a:solidFill>
                <a:latin typeface="+mn-ea"/>
              </a:rPr>
              <a:t>時</a:t>
            </a:r>
            <a:r>
              <a:rPr lang="en-US" altLang="ja-JP" sz="1800" b="1" dirty="0">
                <a:solidFill>
                  <a:srgbClr val="CC0066"/>
                </a:solidFill>
                <a:latin typeface="+mn-ea"/>
              </a:rPr>
              <a:t>30</a:t>
            </a:r>
            <a:r>
              <a:rPr lang="ja-JP" altLang="en-US" sz="1800" b="1" dirty="0">
                <a:solidFill>
                  <a:srgbClr val="CC0066"/>
                </a:solidFill>
                <a:latin typeface="+mn-ea"/>
              </a:rPr>
              <a:t>分開始</a:t>
            </a:r>
            <a:r>
              <a:rPr lang="en-US" altLang="ja-JP" sz="1800" b="1" dirty="0">
                <a:solidFill>
                  <a:srgbClr val="CC0066"/>
                </a:solidFill>
                <a:latin typeface="+mn-ea"/>
              </a:rPr>
              <a:t>)</a:t>
            </a:r>
            <a:endParaRPr lang="ja-JP" altLang="en-US" sz="1800" b="1" dirty="0">
              <a:solidFill>
                <a:srgbClr val="CC0066"/>
              </a:solidFill>
              <a:latin typeface="+mn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24B7F52-32C6-4F86-B6C1-8E317CFCABB5}"/>
              </a:ext>
            </a:extLst>
          </p:cNvPr>
          <p:cNvSpPr txBox="1"/>
          <p:nvPr/>
        </p:nvSpPr>
        <p:spPr>
          <a:xfrm>
            <a:off x="732053" y="6367456"/>
            <a:ext cx="63592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>
                <a:latin typeface="+mn-ea"/>
              </a:rPr>
              <a:t>場　　　　所 ：</a:t>
            </a:r>
            <a:r>
              <a:rPr lang="zh-TW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郡山総合庁舎</a:t>
            </a:r>
            <a:r>
              <a:rPr lang="en-US" altLang="zh-TW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zh-TW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階</a:t>
            </a:r>
            <a:r>
              <a:rPr lang="ja-JP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１０１</a:t>
            </a:r>
            <a:r>
              <a:rPr lang="zh-TW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会議室</a:t>
            </a:r>
          </a:p>
          <a:p>
            <a:r>
              <a:rPr lang="ja-JP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 </a:t>
            </a:r>
            <a:r>
              <a:rPr lang="zh-TW" altLang="en-US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大和郡山市満願寺町</a:t>
            </a:r>
            <a:r>
              <a:rPr lang="en-US" altLang="zh-TW" sz="1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60-1</a:t>
            </a:r>
            <a:endParaRPr lang="ja-JP" altLang="en-US" sz="1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39351ED-F43F-4702-9ADA-2497E79F5816}"/>
              </a:ext>
            </a:extLst>
          </p:cNvPr>
          <p:cNvSpPr txBox="1"/>
          <p:nvPr/>
        </p:nvSpPr>
        <p:spPr>
          <a:xfrm>
            <a:off x="743780" y="7113774"/>
            <a:ext cx="53632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800" dirty="0"/>
              <a:t>対　　　　象：難病患者・その家族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5156619-435E-4B01-9D9D-EDCFB820F5B0}"/>
              </a:ext>
            </a:extLst>
          </p:cNvPr>
          <p:cNvSpPr txBox="1"/>
          <p:nvPr/>
        </p:nvSpPr>
        <p:spPr>
          <a:xfrm>
            <a:off x="460026" y="7533118"/>
            <a:ext cx="703581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/>
              <a:t>　 </a:t>
            </a:r>
            <a:r>
              <a:rPr lang="ja-JP" altLang="en-US" sz="1800" dirty="0"/>
              <a:t>お申し込み：奈良県難病相談支援センター</a:t>
            </a:r>
          </a:p>
          <a:p>
            <a:r>
              <a:rPr lang="ja-JP" altLang="en-US" sz="1800" dirty="0"/>
              <a:t>　　　　　　　　    </a:t>
            </a:r>
            <a:r>
              <a:rPr lang="ja-JP" altLang="en-US" sz="1800" dirty="0">
                <a:latin typeface="+mn-ea"/>
              </a:rPr>
              <a:t>（</a:t>
            </a:r>
            <a:r>
              <a:rPr lang="en-US" altLang="ja-JP" sz="1800" dirty="0">
                <a:latin typeface="+mn-ea"/>
              </a:rPr>
              <a:t>TEL</a:t>
            </a:r>
            <a:r>
              <a:rPr lang="ja-JP" altLang="en-US" sz="1800" dirty="0">
                <a:latin typeface="+mn-ea"/>
              </a:rPr>
              <a:t>）　</a:t>
            </a:r>
            <a:r>
              <a:rPr lang="en-US" altLang="ja-JP" sz="1800" dirty="0">
                <a:latin typeface="+mn-ea"/>
              </a:rPr>
              <a:t>0743-55-0631</a:t>
            </a:r>
            <a:r>
              <a:rPr lang="ja-JP" altLang="en-US" sz="1800" dirty="0">
                <a:latin typeface="+mn-ea"/>
              </a:rPr>
              <a:t>　</a:t>
            </a:r>
            <a:r>
              <a:rPr lang="en-US" altLang="ja-JP" sz="1800" dirty="0">
                <a:latin typeface="+mn-ea"/>
              </a:rPr>
              <a:t>(9</a:t>
            </a:r>
            <a:r>
              <a:rPr lang="ja-JP" altLang="en-US" sz="1800" dirty="0">
                <a:latin typeface="+mn-ea"/>
              </a:rPr>
              <a:t>時～</a:t>
            </a:r>
            <a:r>
              <a:rPr lang="en-US" altLang="ja-JP" sz="1800" dirty="0">
                <a:latin typeface="+mn-ea"/>
              </a:rPr>
              <a:t>16</a:t>
            </a:r>
            <a:r>
              <a:rPr lang="ja-JP" altLang="en-US" sz="1800" dirty="0">
                <a:latin typeface="+mn-ea"/>
              </a:rPr>
              <a:t>時）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4349A88-CA76-44DC-B808-D03FD9B41DA9}"/>
              </a:ext>
            </a:extLst>
          </p:cNvPr>
          <p:cNvSpPr txBox="1"/>
          <p:nvPr/>
        </p:nvSpPr>
        <p:spPr>
          <a:xfrm>
            <a:off x="417778" y="8002437"/>
            <a:ext cx="43799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　</a:t>
            </a:r>
            <a:endParaRPr lang="en-US" altLang="ja-JP" sz="2000" dirty="0">
              <a:latin typeface="+mn-ea"/>
            </a:endParaRPr>
          </a:p>
          <a:p>
            <a:r>
              <a:rPr lang="ja-JP" altLang="en-US" sz="2000" dirty="0">
                <a:latin typeface="+mn-ea"/>
              </a:rPr>
              <a:t>　  </a:t>
            </a:r>
            <a:r>
              <a:rPr lang="ja-JP" altLang="en-US" sz="1800" dirty="0">
                <a:latin typeface="+mn-ea"/>
              </a:rPr>
              <a:t>参　加　費　：無料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998CB2A-6F1B-4BF7-950E-4BC271E28DE8}"/>
              </a:ext>
            </a:extLst>
          </p:cNvPr>
          <p:cNvSpPr txBox="1"/>
          <p:nvPr/>
        </p:nvSpPr>
        <p:spPr>
          <a:xfrm>
            <a:off x="135825" y="4006887"/>
            <a:ext cx="73600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b="1" dirty="0">
                <a:solidFill>
                  <a:srgbClr val="0000FF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　　</a:t>
            </a:r>
            <a:r>
              <a:rPr lang="ja-JP" altLang="en-US" sz="2400" b="1" dirty="0">
                <a:solidFill>
                  <a:srgbClr val="0000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</a:t>
            </a:r>
            <a:r>
              <a:rPr lang="en-US" altLang="ja-JP" sz="2400" b="1" dirty="0">
                <a:solidFill>
                  <a:srgbClr val="0000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7</a:t>
            </a:r>
            <a:r>
              <a:rPr lang="ja-JP" altLang="en-US" sz="2400" b="1" dirty="0">
                <a:solidFill>
                  <a:srgbClr val="0000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年度</a:t>
            </a:r>
            <a:r>
              <a:rPr kumimoji="1" lang="ja-JP" altLang="en-US" sz="2400" b="1" dirty="0">
                <a:solidFill>
                  <a:srgbClr val="0000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最後の交流会！　</a:t>
            </a:r>
            <a:endParaRPr kumimoji="1" lang="en-US" altLang="ja-JP" sz="2400" b="1" dirty="0">
              <a:solidFill>
                <a:srgbClr val="0000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2400" b="1" dirty="0">
                <a:solidFill>
                  <a:srgbClr val="0000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南京玉すだれを観覧・体験しませんか！</a:t>
            </a:r>
            <a:endParaRPr kumimoji="1" lang="en-US" altLang="ja-JP" sz="2400" b="1" dirty="0">
              <a:solidFill>
                <a:srgbClr val="0000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2400" b="1" dirty="0">
                <a:solidFill>
                  <a:srgbClr val="0000F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観覧後は皆さんと交流会を予定しています！</a:t>
            </a:r>
            <a:endParaRPr kumimoji="1" lang="en-US" altLang="ja-JP" sz="2400" b="1" dirty="0">
              <a:solidFill>
                <a:srgbClr val="0000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endParaRPr kumimoji="1" lang="en-US" altLang="ja-JP" sz="1800" b="1" dirty="0">
              <a:solidFill>
                <a:srgbClr val="0000F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1F2CB922-CABC-4A64-88B9-B0A4D45F6E40}"/>
              </a:ext>
            </a:extLst>
          </p:cNvPr>
          <p:cNvSpPr/>
          <p:nvPr/>
        </p:nvSpPr>
        <p:spPr>
          <a:xfrm>
            <a:off x="504830" y="883845"/>
            <a:ext cx="1415308" cy="1421262"/>
          </a:xfrm>
          <a:prstGeom prst="ellipse">
            <a:avLst/>
          </a:prstGeom>
          <a:solidFill>
            <a:srgbClr val="FF99CC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6600" dirty="0"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40E9C7DF-AB2A-4DF0-BFD1-0F059CB2DABE}"/>
              </a:ext>
            </a:extLst>
          </p:cNvPr>
          <p:cNvSpPr/>
          <p:nvPr/>
        </p:nvSpPr>
        <p:spPr>
          <a:xfrm>
            <a:off x="5825119" y="2379561"/>
            <a:ext cx="1427098" cy="122562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ローチャート: 結合子 4">
            <a:extLst>
              <a:ext uri="{FF2B5EF4-FFF2-40B4-BE49-F238E27FC236}">
                <a16:creationId xmlns:a16="http://schemas.microsoft.com/office/drawing/2014/main" id="{41B7CFAC-BA2D-4748-9628-EB8AB61D11A8}"/>
              </a:ext>
            </a:extLst>
          </p:cNvPr>
          <p:cNvSpPr/>
          <p:nvPr/>
        </p:nvSpPr>
        <p:spPr>
          <a:xfrm>
            <a:off x="7039846" y="2670840"/>
            <a:ext cx="347729" cy="369332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A60DC13-1EDF-4B4E-9890-58EFDD4C35C9}"/>
              </a:ext>
            </a:extLst>
          </p:cNvPr>
          <p:cNvSpPr txBox="1"/>
          <p:nvPr/>
        </p:nvSpPr>
        <p:spPr>
          <a:xfrm rot="21141529">
            <a:off x="587576" y="951249"/>
            <a:ext cx="11809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>
                <a:solidFill>
                  <a:srgbClr val="6699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南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62CAF72-5990-4B6F-A1F3-1F382BD2AD7D}"/>
              </a:ext>
            </a:extLst>
          </p:cNvPr>
          <p:cNvSpPr txBox="1"/>
          <p:nvPr/>
        </p:nvSpPr>
        <p:spPr>
          <a:xfrm>
            <a:off x="279351" y="196407"/>
            <a:ext cx="50045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第３回　難病交流会　</a:t>
            </a:r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98B9859E-5D1B-4231-A334-805F04A2C293}"/>
              </a:ext>
            </a:extLst>
          </p:cNvPr>
          <p:cNvSpPr/>
          <p:nvPr/>
        </p:nvSpPr>
        <p:spPr>
          <a:xfrm>
            <a:off x="2223159" y="2461425"/>
            <a:ext cx="1427098" cy="122562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C2D0F527-CBEF-4E54-977A-5183F7116743}"/>
              </a:ext>
            </a:extLst>
          </p:cNvPr>
          <p:cNvSpPr/>
          <p:nvPr/>
        </p:nvSpPr>
        <p:spPr>
          <a:xfrm>
            <a:off x="3977932" y="2484953"/>
            <a:ext cx="1427098" cy="122562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楕円 36">
            <a:extLst>
              <a:ext uri="{FF2B5EF4-FFF2-40B4-BE49-F238E27FC236}">
                <a16:creationId xmlns:a16="http://schemas.microsoft.com/office/drawing/2014/main" id="{1D3E9505-8DF0-4F32-B9AF-D82419507B8A}"/>
              </a:ext>
            </a:extLst>
          </p:cNvPr>
          <p:cNvSpPr/>
          <p:nvPr/>
        </p:nvSpPr>
        <p:spPr>
          <a:xfrm>
            <a:off x="2818044" y="867729"/>
            <a:ext cx="1427097" cy="1421262"/>
          </a:xfrm>
          <a:prstGeom prst="ellipse">
            <a:avLst/>
          </a:prstGeom>
          <a:solidFill>
            <a:srgbClr val="FF99CC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京</a:t>
            </a:r>
          </a:p>
        </p:txBody>
      </p:sp>
      <p:sp>
        <p:nvSpPr>
          <p:cNvPr id="38" name="楕円 37">
            <a:extLst>
              <a:ext uri="{FF2B5EF4-FFF2-40B4-BE49-F238E27FC236}">
                <a16:creationId xmlns:a16="http://schemas.microsoft.com/office/drawing/2014/main" id="{684E33C2-4E30-4AAD-A3E7-414761C0DC28}"/>
              </a:ext>
            </a:extLst>
          </p:cNvPr>
          <p:cNvSpPr/>
          <p:nvPr/>
        </p:nvSpPr>
        <p:spPr>
          <a:xfrm>
            <a:off x="468386" y="2455188"/>
            <a:ext cx="1427098" cy="122562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A7E4796-505B-47ED-B2B0-9AFDBFE40FE6}"/>
              </a:ext>
            </a:extLst>
          </p:cNvPr>
          <p:cNvSpPr txBox="1"/>
          <p:nvPr/>
        </p:nvSpPr>
        <p:spPr>
          <a:xfrm>
            <a:off x="683452" y="2427856"/>
            <a:ext cx="9148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solidFill>
                  <a:srgbClr val="92D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玉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A9BA0E5-CE29-4A58-8154-24E49D518E59}"/>
              </a:ext>
            </a:extLst>
          </p:cNvPr>
          <p:cNvSpPr txBox="1"/>
          <p:nvPr/>
        </p:nvSpPr>
        <p:spPr>
          <a:xfrm rot="20781569">
            <a:off x="2489635" y="2544531"/>
            <a:ext cx="560418" cy="1145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す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1B14962F-F648-450D-9199-0AAEF63FA1BF}"/>
              </a:ext>
            </a:extLst>
          </p:cNvPr>
          <p:cNvSpPr txBox="1"/>
          <p:nvPr/>
        </p:nvSpPr>
        <p:spPr>
          <a:xfrm>
            <a:off x="4226256" y="2442707"/>
            <a:ext cx="4123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solidFill>
                  <a:srgbClr val="FF33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だ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D3285104-8B3B-4A2B-8E29-DE4D75C665BB}"/>
              </a:ext>
            </a:extLst>
          </p:cNvPr>
          <p:cNvSpPr txBox="1"/>
          <p:nvPr/>
        </p:nvSpPr>
        <p:spPr>
          <a:xfrm rot="715759">
            <a:off x="6157438" y="2499218"/>
            <a:ext cx="82828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れ</a:t>
            </a:r>
          </a:p>
        </p:txBody>
      </p:sp>
      <p:sp>
        <p:nvSpPr>
          <p:cNvPr id="28" name="フローチャート: 結合子 27">
            <a:extLst>
              <a:ext uri="{FF2B5EF4-FFF2-40B4-BE49-F238E27FC236}">
                <a16:creationId xmlns:a16="http://schemas.microsoft.com/office/drawing/2014/main" id="{9951AA36-0543-4F30-ADB6-5A953D02D9CA}"/>
              </a:ext>
            </a:extLst>
          </p:cNvPr>
          <p:cNvSpPr/>
          <p:nvPr/>
        </p:nvSpPr>
        <p:spPr>
          <a:xfrm>
            <a:off x="1649584" y="2524012"/>
            <a:ext cx="347729" cy="36933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8F667B4E-CBC1-4152-85B3-26DFBF8506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44" r="74616"/>
          <a:stretch/>
        </p:blipFill>
        <p:spPr>
          <a:xfrm>
            <a:off x="2089254" y="9087124"/>
            <a:ext cx="1274057" cy="1233561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4A0B29D0-F568-4DF1-AE99-17687084320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140" t="2692" r="50016" b="640"/>
          <a:stretch/>
        </p:blipFill>
        <p:spPr>
          <a:xfrm>
            <a:off x="4565098" y="9062690"/>
            <a:ext cx="1679864" cy="1210909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4A0B29D0-F568-4DF1-AE99-17687084320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2913" t="1552" r="1531"/>
          <a:stretch/>
        </p:blipFill>
        <p:spPr>
          <a:xfrm>
            <a:off x="5497214" y="539215"/>
            <a:ext cx="1368689" cy="132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108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2" name="テキスト ボックス 35"/>
          <p:cNvSpPr txBox="1">
            <a:spLocks noChangeArrowheads="1"/>
          </p:cNvSpPr>
          <p:nvPr/>
        </p:nvSpPr>
        <p:spPr bwMode="auto">
          <a:xfrm>
            <a:off x="1290663" y="441340"/>
            <a:ext cx="5177025" cy="370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035" tIns="46516" rIns="93035" bIns="46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郡山総合庁舎（難病相談支援センター）付近見取図</a:t>
            </a:r>
            <a:endParaRPr lang="en-US" altLang="ja-JP" sz="18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197" name="正方形/長方形 3"/>
          <p:cNvSpPr>
            <a:spLocks noChangeArrowheads="1"/>
          </p:cNvSpPr>
          <p:nvPr/>
        </p:nvSpPr>
        <p:spPr bwMode="auto">
          <a:xfrm>
            <a:off x="1825460" y="5712230"/>
            <a:ext cx="348908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ctr"/>
            <a:r>
              <a:rPr lang="ja-JP" altLang="en-US" sz="1600" b="1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奈良交通バス時刻表</a:t>
            </a:r>
          </a:p>
        </p:txBody>
      </p:sp>
      <p:sp>
        <p:nvSpPr>
          <p:cNvPr id="6198" name="正方形/長方形 5"/>
          <p:cNvSpPr>
            <a:spLocks noChangeArrowheads="1"/>
          </p:cNvSpPr>
          <p:nvPr/>
        </p:nvSpPr>
        <p:spPr bwMode="auto">
          <a:xfrm>
            <a:off x="489434" y="9878840"/>
            <a:ext cx="6779478" cy="60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281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defTabSz="91281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defTabSz="91281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defTabSz="91281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defTabSz="912813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284413" indent="1588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741613" indent="1588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198813" indent="1588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656013" indent="1588" defTabSz="9128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fontAlgn="t" hangingPunct="1"/>
            <a:r>
              <a:rPr lang="en-US" altLang="ja-JP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郡山総合庁舎発着バスは、平日のみ運行されます。</a:t>
            </a:r>
            <a:br>
              <a:rPr lang="ja-JP" altLang="en-US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en-US" altLang="ja-JP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en-US" altLang="ja-JP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8</a:t>
            </a:r>
            <a:r>
              <a:rPr lang="ja-JP" altLang="en-US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lang="en-US" altLang="ja-JP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13</a:t>
            </a:r>
            <a:r>
              <a:rPr lang="ja-JP" altLang="en-US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日～</a:t>
            </a:r>
            <a:r>
              <a:rPr lang="en-US" altLang="ja-JP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15</a:t>
            </a:r>
            <a:r>
              <a:rPr lang="ja-JP" altLang="en-US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日の平日は土曜日ダイヤ、</a:t>
            </a:r>
            <a:r>
              <a:rPr lang="en-US" altLang="ja-JP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12</a:t>
            </a:r>
            <a:r>
              <a:rPr lang="ja-JP" altLang="en-US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lang="en-US" altLang="ja-JP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30</a:t>
            </a:r>
            <a:r>
              <a:rPr lang="ja-JP" altLang="en-US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日～</a:t>
            </a:r>
            <a:r>
              <a:rPr lang="en-US" altLang="ja-JP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lang="en-US" altLang="ja-JP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日は日祝日ダイヤとなりますので、郡山総合庁 </a:t>
            </a:r>
            <a:endParaRPr lang="en-US" altLang="ja-JP" sz="1119" dirty="0">
              <a:solidFill>
                <a:srgbClr val="00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eaLnBrk="1" fontAlgn="t" hangingPunct="1"/>
            <a:r>
              <a:rPr lang="ja-JP" altLang="en-US" sz="1119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舎発着バスはありません。</a:t>
            </a:r>
          </a:p>
        </p:txBody>
      </p:sp>
      <p:pic>
        <p:nvPicPr>
          <p:cNvPr id="6199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15" y="1069705"/>
            <a:ext cx="6150919" cy="416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B4E35FF5-5B1F-465A-AE9F-1CA154668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700041"/>
              </p:ext>
            </p:extLst>
          </p:nvPr>
        </p:nvGraphicFramePr>
        <p:xfrm>
          <a:off x="552148" y="6167586"/>
          <a:ext cx="6779477" cy="3661899"/>
        </p:xfrm>
        <a:graphic>
          <a:graphicData uri="http://schemas.openxmlformats.org/drawingml/2006/table">
            <a:tbl>
              <a:tblPr/>
              <a:tblGrid>
                <a:gridCol w="928815">
                  <a:extLst>
                    <a:ext uri="{9D8B030D-6E8A-4147-A177-3AD203B41FA5}">
                      <a16:colId xmlns:a16="http://schemas.microsoft.com/office/drawing/2014/main" val="1347885989"/>
                    </a:ext>
                  </a:extLst>
                </a:gridCol>
                <a:gridCol w="1018513">
                  <a:extLst>
                    <a:ext uri="{9D8B030D-6E8A-4147-A177-3AD203B41FA5}">
                      <a16:colId xmlns:a16="http://schemas.microsoft.com/office/drawing/2014/main" val="333382291"/>
                    </a:ext>
                  </a:extLst>
                </a:gridCol>
                <a:gridCol w="983791">
                  <a:extLst>
                    <a:ext uri="{9D8B030D-6E8A-4147-A177-3AD203B41FA5}">
                      <a16:colId xmlns:a16="http://schemas.microsoft.com/office/drawing/2014/main" val="1960934184"/>
                    </a:ext>
                  </a:extLst>
                </a:gridCol>
                <a:gridCol w="885412">
                  <a:extLst>
                    <a:ext uri="{9D8B030D-6E8A-4147-A177-3AD203B41FA5}">
                      <a16:colId xmlns:a16="http://schemas.microsoft.com/office/drawing/2014/main" val="3382249419"/>
                    </a:ext>
                  </a:extLst>
                </a:gridCol>
                <a:gridCol w="891198">
                  <a:extLst>
                    <a:ext uri="{9D8B030D-6E8A-4147-A177-3AD203B41FA5}">
                      <a16:colId xmlns:a16="http://schemas.microsoft.com/office/drawing/2014/main" val="2062334479"/>
                    </a:ext>
                  </a:extLst>
                </a:gridCol>
                <a:gridCol w="995365">
                  <a:extLst>
                    <a:ext uri="{9D8B030D-6E8A-4147-A177-3AD203B41FA5}">
                      <a16:colId xmlns:a16="http://schemas.microsoft.com/office/drawing/2014/main" val="3983274467"/>
                    </a:ext>
                  </a:extLst>
                </a:gridCol>
                <a:gridCol w="1076383">
                  <a:extLst>
                    <a:ext uri="{9D8B030D-6E8A-4147-A177-3AD203B41FA5}">
                      <a16:colId xmlns:a16="http://schemas.microsoft.com/office/drawing/2014/main" val="3805344949"/>
                    </a:ext>
                  </a:extLst>
                </a:gridCol>
              </a:tblGrid>
              <a:tr h="32365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最寄りの駅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　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　　近鉄郡山駅</a:t>
                      </a:r>
                    </a:p>
                  </a:txBody>
                  <a:tcPr marL="8347" marR="8347" marT="83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　</a:t>
                      </a:r>
                    </a:p>
                  </a:txBody>
                  <a:tcPr marL="8347" marR="8347" marT="8347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JR</a:t>
                      </a:r>
                      <a:r>
                        <a:rPr lang="ja-JP" alt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大和小泉駅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3529320"/>
                  </a:ext>
                </a:extLst>
              </a:tr>
              <a:tr h="2060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行き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帰り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行き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</a:rPr>
                        <a:t>帰り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060048"/>
                  </a:ext>
                </a:extLst>
              </a:tr>
              <a:tr h="329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バスターミナル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　のりば２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のりば１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郡山総合庁舎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片桐小学校前</a:t>
                      </a:r>
                      <a:b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</a:b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西向きのりば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大和小泉駅東口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片桐小学校前</a:t>
                      </a:r>
                      <a:b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</a:br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東向きのりば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917461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系統番号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51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</a:t>
                      </a:r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98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71 72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97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71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</a:t>
                      </a:r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72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71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</a:t>
                      </a:r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72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71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</a:t>
                      </a:r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72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　</a:t>
                      </a:r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73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038597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行き先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法隆寺前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大和小泉駅東口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春日大社本殿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近鉄郡山駅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近鉄郡山駅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大和小泉駅東口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127372"/>
                  </a:ext>
                </a:extLst>
              </a:tr>
              <a:tr h="32970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おりば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郡山総合庁舎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片桐小学校前</a:t>
                      </a:r>
                      <a:b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</a:b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東向きのりば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近鉄郡山駅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近鉄郡山駅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片桐小学校前</a:t>
                      </a:r>
                      <a:b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</a:b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東向きのりば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UD デジタル 教科書体 N" panose="02020400000000000000" pitchFamily="17" charset="-128"/>
                          <a:ea typeface="UD デジタル 教科書体 N" panose="02020400000000000000" pitchFamily="17" charset="-128"/>
                        </a:rPr>
                        <a:t>大和小泉駅東口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108284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28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2  25  45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15  48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12  45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6  27  50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382119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10  50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18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10  41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2009994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24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3  48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0  45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21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752233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24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10  50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23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1  41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516635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24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3  48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0  45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21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647505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14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24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10  50 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23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1  41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146478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24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3  48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0  45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21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445863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16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24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10  40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23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1  41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0337421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所要時間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16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分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25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分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16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分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25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分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18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分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分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2703181"/>
                  </a:ext>
                </a:extLst>
              </a:tr>
              <a:tr h="20606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運賃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320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450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320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450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分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220</a:t>
                      </a:r>
                      <a:r>
                        <a:rPr lang="ja-JP" alt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</a:p>
                  </a:txBody>
                  <a:tcPr marL="8347" marR="8347" marT="8347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220</a:t>
                      </a:r>
                      <a:r>
                        <a:rPr lang="ja-JP" alt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</a:p>
                  </a:txBody>
                  <a:tcPr marL="8347" marR="8347" marT="834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35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670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3574</TotalTime>
  <Words>425</Words>
  <Application>Microsoft Office PowerPoint</Application>
  <PresentationFormat>ユーザー設定</PresentationFormat>
  <Paragraphs>130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7" baseType="lpstr">
      <vt:lpstr>AR P丸ゴシック体M</vt:lpstr>
      <vt:lpstr>AR P悠々ゴシック体E</vt:lpstr>
      <vt:lpstr>AR丸ゴシック体E</vt:lpstr>
      <vt:lpstr>BIZ UDゴシック</vt:lpstr>
      <vt:lpstr>HGP創英角ｺﾞｼｯｸUB</vt:lpstr>
      <vt:lpstr>HGP創英角ﾎﾟｯﾌﾟ体</vt:lpstr>
      <vt:lpstr>ＭＳ Ｐゴシック</vt:lpstr>
      <vt:lpstr>UD デジタル 教科書体 N</vt:lpstr>
      <vt:lpstr>UD デジタル 教科書体 NK-B</vt:lpstr>
      <vt:lpstr>UD デジタル 教科書体 NK-R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奈良県</dc:creator>
  <cp:lastModifiedBy>森岡　みどり</cp:lastModifiedBy>
  <cp:revision>166</cp:revision>
  <cp:lastPrinted>2025-12-23T07:42:55Z</cp:lastPrinted>
  <dcterms:created xsi:type="dcterms:W3CDTF">2023-08-24T04:30:16Z</dcterms:created>
  <dcterms:modified xsi:type="dcterms:W3CDTF">2025-12-26T05:52:06Z</dcterms:modified>
</cp:coreProperties>
</file>